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0"/>
  </p:notesMasterIdLst>
  <p:handoutMasterIdLst>
    <p:handoutMasterId r:id="rId21"/>
  </p:handoutMasterIdLst>
  <p:sldIdLst>
    <p:sldId id="257" r:id="rId6"/>
    <p:sldId id="274" r:id="rId7"/>
    <p:sldId id="276" r:id="rId8"/>
    <p:sldId id="287" r:id="rId9"/>
    <p:sldId id="277" r:id="rId10"/>
    <p:sldId id="278" r:id="rId11"/>
    <p:sldId id="280" r:id="rId12"/>
    <p:sldId id="279" r:id="rId13"/>
    <p:sldId id="281" r:id="rId14"/>
    <p:sldId id="282" r:id="rId15"/>
    <p:sldId id="283" r:id="rId16"/>
    <p:sldId id="284" r:id="rId17"/>
    <p:sldId id="285" r:id="rId18"/>
    <p:sldId id="286" r:id="rId19"/>
  </p:sldIdLst>
  <p:sldSz cx="9144000" cy="6858000" type="screen4x3"/>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4E90"/>
    <a:srgbClr val="C20061"/>
    <a:srgbClr val="FE9701"/>
    <a:srgbClr val="6724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70"/>
    <p:restoredTop sz="71394" autoAdjust="0"/>
  </p:normalViewPr>
  <p:slideViewPr>
    <p:cSldViewPr>
      <p:cViewPr varScale="1">
        <p:scale>
          <a:sx n="51" d="100"/>
          <a:sy n="51" d="100"/>
        </p:scale>
        <p:origin x="97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362"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155" y="1"/>
            <a:ext cx="2889362" cy="493713"/>
          </a:xfrm>
          <a:prstGeom prst="rect">
            <a:avLst/>
          </a:prstGeom>
        </p:spPr>
        <p:txBody>
          <a:bodyPr vert="horz" lIns="91440" tIns="45720" rIns="91440" bIns="45720" rtlCol="0"/>
          <a:lstStyle>
            <a:lvl1pPr algn="r">
              <a:defRPr sz="1200"/>
            </a:lvl1pPr>
          </a:lstStyle>
          <a:p>
            <a:fld id="{1540D684-30E0-4E57-9C3F-0055E7F2119C}" type="datetimeFigureOut">
              <a:rPr lang="en-GB" smtClean="0"/>
              <a:t>15/05/2018</a:t>
            </a:fld>
            <a:endParaRPr lang="en-GB"/>
          </a:p>
        </p:txBody>
      </p:sp>
      <p:sp>
        <p:nvSpPr>
          <p:cNvPr id="4" name="Footer Placeholder 3"/>
          <p:cNvSpPr>
            <a:spLocks noGrp="1"/>
          </p:cNvSpPr>
          <p:nvPr>
            <p:ph type="ftr" sz="quarter" idx="2"/>
          </p:nvPr>
        </p:nvSpPr>
        <p:spPr>
          <a:xfrm>
            <a:off x="0" y="9377363"/>
            <a:ext cx="2889362" cy="4937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155" y="9377363"/>
            <a:ext cx="2889362" cy="493712"/>
          </a:xfrm>
          <a:prstGeom prst="rect">
            <a:avLst/>
          </a:prstGeom>
        </p:spPr>
        <p:txBody>
          <a:bodyPr vert="horz" lIns="91440" tIns="45720" rIns="91440" bIns="45720" rtlCol="0" anchor="b"/>
          <a:lstStyle>
            <a:lvl1pPr algn="r">
              <a:defRPr sz="1200"/>
            </a:lvl1pPr>
          </a:lstStyle>
          <a:p>
            <a:fld id="{B8812EA3-9DE1-4650-8C70-D6C5F1AA08A6}" type="slidenum">
              <a:rPr lang="en-GB" smtClean="0"/>
              <a:t>‹#›</a:t>
            </a:fld>
            <a:endParaRPr lang="en-GB"/>
          </a:p>
        </p:txBody>
      </p:sp>
    </p:spTree>
    <p:extLst>
      <p:ext uri="{BB962C8B-B14F-4D97-AF65-F5344CB8AC3E}">
        <p14:creationId xmlns:p14="http://schemas.microsoft.com/office/powerpoint/2010/main" val="257899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363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7607" y="1"/>
            <a:ext cx="2889938" cy="493633"/>
          </a:xfrm>
          <a:prstGeom prst="rect">
            <a:avLst/>
          </a:prstGeom>
        </p:spPr>
        <p:txBody>
          <a:bodyPr vert="horz" lIns="91440" tIns="45720" rIns="91440" bIns="45720" rtlCol="0"/>
          <a:lstStyle>
            <a:lvl1pPr algn="r">
              <a:defRPr sz="1200"/>
            </a:lvl1pPr>
          </a:lstStyle>
          <a:p>
            <a:fld id="{37C783EE-7A69-4947-922E-52906355A2F0}" type="datetimeFigureOut">
              <a:rPr lang="en-GB" smtClean="0"/>
              <a:t>15/05/2018</a:t>
            </a:fld>
            <a:endParaRPr lang="en-GB" dirty="0"/>
          </a:p>
        </p:txBody>
      </p:sp>
      <p:sp>
        <p:nvSpPr>
          <p:cNvPr id="4" name="Slide Image Placeholder 3"/>
          <p:cNvSpPr>
            <a:spLocks noGrp="1" noRot="1" noChangeAspect="1"/>
          </p:cNvSpPr>
          <p:nvPr>
            <p:ph type="sldImg" idx="2"/>
          </p:nvPr>
        </p:nvSpPr>
        <p:spPr>
          <a:xfrm>
            <a:off x="866775" y="739775"/>
            <a:ext cx="4935538" cy="3703638"/>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909" y="4689515"/>
            <a:ext cx="533527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7"/>
            <a:ext cx="2889938" cy="493633"/>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7607" y="9377317"/>
            <a:ext cx="2889938" cy="493633"/>
          </a:xfrm>
          <a:prstGeom prst="rect">
            <a:avLst/>
          </a:prstGeom>
        </p:spPr>
        <p:txBody>
          <a:bodyPr vert="horz" lIns="91440" tIns="45720" rIns="91440" bIns="45720" rtlCol="0" anchor="b"/>
          <a:lstStyle>
            <a:lvl1pPr algn="r">
              <a:defRPr sz="1200"/>
            </a:lvl1pPr>
          </a:lstStyle>
          <a:p>
            <a:fld id="{EE600955-E24F-4BAA-BE57-85F9BBABA73D}" type="slidenum">
              <a:rPr lang="en-GB" smtClean="0"/>
              <a:t>‹#›</a:t>
            </a:fld>
            <a:endParaRPr lang="en-GB" dirty="0"/>
          </a:p>
        </p:txBody>
      </p:sp>
    </p:spTree>
    <p:extLst>
      <p:ext uri="{BB962C8B-B14F-4D97-AF65-F5344CB8AC3E}">
        <p14:creationId xmlns:p14="http://schemas.microsoft.com/office/powerpoint/2010/main" val="2460403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dirty="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baseline="-25000">
                <a:solidFill>
                  <a:schemeClr val="tx1"/>
                </a:solidFill>
                <a:latin typeface="Calibri" pitchFamily="34" charset="0"/>
                <a:ea typeface="ＭＳ Ｐゴシック" pitchFamily="34" charset="-128"/>
              </a:defRPr>
            </a:lvl1pPr>
            <a:lvl2pPr marL="742950" indent="-285750" eaLnBrk="0" hangingPunct="0">
              <a:defRPr baseline="-25000">
                <a:solidFill>
                  <a:schemeClr val="tx1"/>
                </a:solidFill>
                <a:latin typeface="Calibri" pitchFamily="34" charset="0"/>
                <a:ea typeface="ＭＳ Ｐゴシック" pitchFamily="34" charset="-128"/>
              </a:defRPr>
            </a:lvl2pPr>
            <a:lvl3pPr marL="1143000" indent="-228600" eaLnBrk="0" hangingPunct="0">
              <a:defRPr baseline="-25000">
                <a:solidFill>
                  <a:schemeClr val="tx1"/>
                </a:solidFill>
                <a:latin typeface="Calibri" pitchFamily="34" charset="0"/>
                <a:ea typeface="ＭＳ Ｐゴシック" pitchFamily="34" charset="-128"/>
              </a:defRPr>
            </a:lvl3pPr>
            <a:lvl4pPr marL="1600200" indent="-228600" eaLnBrk="0" hangingPunct="0">
              <a:defRPr baseline="-25000">
                <a:solidFill>
                  <a:schemeClr val="tx1"/>
                </a:solidFill>
                <a:latin typeface="Calibri" pitchFamily="34" charset="0"/>
                <a:ea typeface="ＭＳ Ｐゴシック" pitchFamily="34" charset="-128"/>
              </a:defRPr>
            </a:lvl4pPr>
            <a:lvl5pPr marL="2057400" indent="-228600" eaLnBrk="0" hangingPunct="0">
              <a:defRPr baseline="-25000">
                <a:solidFill>
                  <a:schemeClr val="tx1"/>
                </a:solidFill>
                <a:latin typeface="Calibri" pitchFamily="34"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Calibri" pitchFamily="34"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Calibri" pitchFamily="34"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Calibri" pitchFamily="34"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Calibri" pitchFamily="34" charset="0"/>
                <a:ea typeface="ＭＳ Ｐゴシック" pitchFamily="34" charset="-128"/>
              </a:defRPr>
            </a:lvl9pPr>
          </a:lstStyle>
          <a:p>
            <a:pPr eaLnBrk="1" hangingPunct="1"/>
            <a:fld id="{C5378126-4467-47B8-932F-6D583392E88A}" type="slidenum">
              <a:rPr lang="en-GB" altLang="en-US"/>
              <a:pPr eaLnBrk="1" hangingPunct="1"/>
              <a:t>1</a:t>
            </a:fld>
            <a:endParaRPr lang="en-GB"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r>
              <a:rPr lang="en-GB" altLang="en-US" sz="1200" dirty="0">
                <a:latin typeface="Arial" panose="020B0604020202020204" pitchFamily="34" charset="0"/>
                <a:cs typeface="Arial" panose="020B0604020202020204" pitchFamily="34" charset="0"/>
              </a:rPr>
              <a:t>This is the new ‘triangle’ system for the new</a:t>
            </a:r>
            <a:r>
              <a:rPr lang="en-GB" altLang="en-US" sz="1200" baseline="0" dirty="0">
                <a:latin typeface="Arial" panose="020B0604020202020204" pitchFamily="34" charset="0"/>
                <a:cs typeface="Arial" panose="020B0604020202020204" pitchFamily="34" charset="0"/>
              </a:rPr>
              <a:t> descriptors which shows the transition between fluid and food textures.</a:t>
            </a: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11</a:t>
            </a:fld>
            <a:endParaRPr lang="en-GB" dirty="0"/>
          </a:p>
        </p:txBody>
      </p:sp>
    </p:spTree>
    <p:extLst>
      <p:ext uri="{BB962C8B-B14F-4D97-AF65-F5344CB8AC3E}">
        <p14:creationId xmlns:p14="http://schemas.microsoft.com/office/powerpoint/2010/main" val="9573313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r>
              <a:rPr lang="en-GB" altLang="en-US" sz="1200" dirty="0">
                <a:latin typeface="Arial" panose="020B0604020202020204" pitchFamily="34" charset="0"/>
                <a:cs typeface="Arial" panose="020B0604020202020204" pitchFamily="34" charset="0"/>
              </a:rPr>
              <a:t>Provide large copy</a:t>
            </a:r>
            <a:r>
              <a:rPr lang="en-GB" altLang="en-US" sz="1200" baseline="0" dirty="0">
                <a:latin typeface="Arial" panose="020B0604020202020204" pitchFamily="34" charset="0"/>
                <a:cs typeface="Arial" panose="020B0604020202020204" pitchFamily="34" charset="0"/>
              </a:rPr>
              <a:t> of the IDDSI guidelines for the managers.  This is just for awareness. </a:t>
            </a:r>
          </a:p>
          <a:p>
            <a:pPr>
              <a:spcAft>
                <a:spcPts val="2400"/>
              </a:spcAft>
            </a:pPr>
            <a:r>
              <a:rPr lang="en-GB" altLang="en-US" sz="1200" baseline="0" dirty="0">
                <a:latin typeface="Arial" panose="020B0604020202020204" pitchFamily="34" charset="0"/>
                <a:cs typeface="Arial" panose="020B0604020202020204" pitchFamily="34" charset="0"/>
              </a:rPr>
              <a:t>Stage 1 will be thinner than the current Stage 1</a:t>
            </a: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12</a:t>
            </a:fld>
            <a:endParaRPr lang="en-GB" dirty="0"/>
          </a:p>
        </p:txBody>
      </p:sp>
    </p:spTree>
    <p:extLst>
      <p:ext uri="{BB962C8B-B14F-4D97-AF65-F5344CB8AC3E}">
        <p14:creationId xmlns:p14="http://schemas.microsoft.com/office/powerpoint/2010/main" val="660767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r>
              <a:rPr lang="en-GB" altLang="en-US" sz="1200" dirty="0">
                <a:latin typeface="Arial" panose="020B0604020202020204" pitchFamily="34" charset="0"/>
                <a:cs typeface="Arial" panose="020B0604020202020204" pitchFamily="34" charset="0"/>
              </a:rPr>
              <a:t>SLT and Dietetic working party is already meeting to check that all changes are being implemented</a:t>
            </a:r>
            <a:r>
              <a:rPr lang="en-GB" altLang="en-US" sz="1200" baseline="0" dirty="0">
                <a:latin typeface="Arial" panose="020B0604020202020204" pitchFamily="34" charset="0"/>
                <a:cs typeface="Arial" panose="020B0604020202020204" pitchFamily="34" charset="0"/>
              </a:rPr>
              <a:t> to prevent risk to patient safety.  All the companies who make fluid thickener are aware of the changes and are working with local teams to ensure smooth transition to the new descriptors. </a:t>
            </a: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13</a:t>
            </a:fld>
            <a:endParaRPr lang="en-GB" dirty="0"/>
          </a:p>
        </p:txBody>
      </p:sp>
    </p:spTree>
    <p:extLst>
      <p:ext uri="{BB962C8B-B14F-4D97-AF65-F5344CB8AC3E}">
        <p14:creationId xmlns:p14="http://schemas.microsoft.com/office/powerpoint/2010/main" val="2341211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14</a:t>
            </a:fld>
            <a:endParaRPr lang="en-GB" dirty="0"/>
          </a:p>
        </p:txBody>
      </p:sp>
    </p:spTree>
    <p:extLst>
      <p:ext uri="{BB962C8B-B14F-4D97-AF65-F5344CB8AC3E}">
        <p14:creationId xmlns:p14="http://schemas.microsoft.com/office/powerpoint/2010/main" val="503281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2400"/>
              </a:spcAft>
              <a:buClrTx/>
              <a:buSzTx/>
              <a:buFontTx/>
              <a:buNone/>
              <a:tabLst/>
              <a:defRPr/>
            </a:pPr>
            <a:r>
              <a:rPr lang="en-GB" sz="1200" dirty="0"/>
              <a:t>Thickeners slow the movement of the food through the mouth and throat.  This can prevent foods and fluids going into the lungs and causing chest infections and choking.  </a:t>
            </a:r>
          </a:p>
          <a:p>
            <a:pPr>
              <a:spcAft>
                <a:spcPts val="2400"/>
              </a:spcAft>
            </a:pPr>
            <a:endParaRPr lang="en-GB" altLang="en-US" sz="1200" dirty="0">
              <a:latin typeface="Arial" panose="020B0604020202020204" pitchFamily="34" charset="0"/>
              <a:cs typeface="Arial" panose="020B0604020202020204" pitchFamily="34" charset="0"/>
            </a:endParaRPr>
          </a:p>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2</a:t>
            </a:fld>
            <a:endParaRPr lang="en-GB" dirty="0"/>
          </a:p>
        </p:txBody>
      </p:sp>
    </p:spTree>
    <p:extLst>
      <p:ext uri="{BB962C8B-B14F-4D97-AF65-F5344CB8AC3E}">
        <p14:creationId xmlns:p14="http://schemas.microsoft.com/office/powerpoint/2010/main" val="3717351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3</a:t>
            </a:fld>
            <a:endParaRPr lang="en-GB" dirty="0"/>
          </a:p>
        </p:txBody>
      </p:sp>
    </p:spTree>
    <p:extLst>
      <p:ext uri="{BB962C8B-B14F-4D97-AF65-F5344CB8AC3E}">
        <p14:creationId xmlns:p14="http://schemas.microsoft.com/office/powerpoint/2010/main" val="3097374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5</a:t>
            </a:fld>
            <a:endParaRPr lang="en-GB" dirty="0"/>
          </a:p>
        </p:txBody>
      </p:sp>
    </p:spTree>
    <p:extLst>
      <p:ext uri="{BB962C8B-B14F-4D97-AF65-F5344CB8AC3E}">
        <p14:creationId xmlns:p14="http://schemas.microsoft.com/office/powerpoint/2010/main" val="1795455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6</a:t>
            </a:fld>
            <a:endParaRPr lang="en-GB" dirty="0"/>
          </a:p>
        </p:txBody>
      </p:sp>
    </p:spTree>
    <p:extLst>
      <p:ext uri="{BB962C8B-B14F-4D97-AF65-F5344CB8AC3E}">
        <p14:creationId xmlns:p14="http://schemas.microsoft.com/office/powerpoint/2010/main" val="2935466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7</a:t>
            </a:fld>
            <a:endParaRPr lang="en-GB" dirty="0"/>
          </a:p>
        </p:txBody>
      </p:sp>
    </p:spTree>
    <p:extLst>
      <p:ext uri="{BB962C8B-B14F-4D97-AF65-F5344CB8AC3E}">
        <p14:creationId xmlns:p14="http://schemas.microsoft.com/office/powerpoint/2010/main" val="4229880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8</a:t>
            </a:fld>
            <a:endParaRPr lang="en-GB" dirty="0"/>
          </a:p>
        </p:txBody>
      </p:sp>
    </p:spTree>
    <p:extLst>
      <p:ext uri="{BB962C8B-B14F-4D97-AF65-F5344CB8AC3E}">
        <p14:creationId xmlns:p14="http://schemas.microsoft.com/office/powerpoint/2010/main" val="63052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9</a:t>
            </a:fld>
            <a:endParaRPr lang="en-GB" dirty="0"/>
          </a:p>
        </p:txBody>
      </p:sp>
    </p:spTree>
    <p:extLst>
      <p:ext uri="{BB962C8B-B14F-4D97-AF65-F5344CB8AC3E}">
        <p14:creationId xmlns:p14="http://schemas.microsoft.com/office/powerpoint/2010/main" val="370674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2400"/>
              </a:spcAft>
            </a:pPr>
            <a:r>
              <a:rPr lang="en-GB" altLang="en-US" sz="1200" dirty="0">
                <a:latin typeface="Arial" panose="020B0604020202020204" pitchFamily="34" charset="0"/>
                <a:cs typeface="Arial" panose="020B0604020202020204" pitchFamily="34" charset="0"/>
              </a:rPr>
              <a:t>We are locally trying</a:t>
            </a:r>
            <a:r>
              <a:rPr lang="en-GB" altLang="en-US" sz="1200" baseline="0" dirty="0">
                <a:latin typeface="Arial" panose="020B0604020202020204" pitchFamily="34" charset="0"/>
                <a:cs typeface="Arial" panose="020B0604020202020204" pitchFamily="34" charset="0"/>
              </a:rPr>
              <a:t> to establish our own timeline within the next 12 months to introduce these descriptors. </a:t>
            </a:r>
            <a:endParaRPr lang="en-GB" altLang="en-US"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E600955-E24F-4BAA-BE57-85F9BBABA73D}" type="slidenum">
              <a:rPr lang="en-GB" smtClean="0"/>
              <a:t>10</a:t>
            </a:fld>
            <a:endParaRPr lang="en-GB" dirty="0"/>
          </a:p>
        </p:txBody>
      </p:sp>
    </p:spTree>
    <p:extLst>
      <p:ext uri="{BB962C8B-B14F-4D97-AF65-F5344CB8AC3E}">
        <p14:creationId xmlns:p14="http://schemas.microsoft.com/office/powerpoint/2010/main" val="3116690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3728026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1826774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387078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519167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3135441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4105707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86688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71294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369657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198265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B040F73-E6D0-4FB5-8857-97FA50DF3D2D}" type="datetimeFigureOut">
              <a:rPr lang="en-GB" smtClean="0"/>
              <a:t>15/05/2018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FF98DD5-7D26-4269-BC99-A6923FFC6940}" type="slidenum">
              <a:rPr lang="en-GB" smtClean="0"/>
              <a:t>‹#›</a:t>
            </a:fld>
            <a:endParaRPr lang="en-GB" dirty="0"/>
          </a:p>
        </p:txBody>
      </p:sp>
    </p:spTree>
    <p:extLst>
      <p:ext uri="{BB962C8B-B14F-4D97-AF65-F5344CB8AC3E}">
        <p14:creationId xmlns:p14="http://schemas.microsoft.com/office/powerpoint/2010/main" val="2022069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040F73-E6D0-4FB5-8857-97FA50DF3D2D}" type="datetimeFigureOut">
              <a:rPr lang="en-GB" smtClean="0"/>
              <a:t>15/05/2018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98DD5-7D26-4269-BC99-A6923FFC6940}" type="slidenum">
              <a:rPr lang="en-GB" smtClean="0"/>
              <a:t>‹#›</a:t>
            </a:fld>
            <a:endParaRPr lang="en-GB" dirty="0"/>
          </a:p>
        </p:txBody>
      </p:sp>
    </p:spTree>
    <p:extLst>
      <p:ext uri="{BB962C8B-B14F-4D97-AF65-F5344CB8AC3E}">
        <p14:creationId xmlns:p14="http://schemas.microsoft.com/office/powerpoint/2010/main" val="4174173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file:////Users/martynwebster/Desktop/Work%20from%20home/29-06-17/Lancashire%20Care%20PowerPoint/community-wellbeing-powerpoint.jpg"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file:////Users/martynwebster/Desktop/Work%20from%20home/29-06-17/Lancashire%20Care%20PowerPoint/c-w-content-page-powerpoint.jp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file:////Users/martynwebster/Desktop/Work%20from%20home/29-06-17/Lancashire%20Care%20PowerPoint/c-w-content-page-powerpoint.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7" name="TextBox 6"/>
          <p:cNvSpPr txBox="1"/>
          <p:nvPr/>
        </p:nvSpPr>
        <p:spPr>
          <a:xfrm>
            <a:off x="539552" y="524384"/>
            <a:ext cx="6408712" cy="6001643"/>
          </a:xfrm>
          <a:prstGeom prst="rect">
            <a:avLst/>
          </a:prstGeom>
          <a:noFill/>
        </p:spPr>
        <p:txBody>
          <a:bodyPr wrap="square" rtlCol="0">
            <a:spAutoFit/>
          </a:bodyPr>
          <a:lstStyle/>
          <a:p>
            <a:r>
              <a:rPr lang="en-GB" sz="4400" b="1" dirty="0">
                <a:solidFill>
                  <a:schemeClr val="bg1"/>
                </a:solidFill>
                <a:latin typeface="Arial" panose="020B0604020202020204" pitchFamily="34" charset="0"/>
                <a:cs typeface="Arial" panose="020B0604020202020204" pitchFamily="34" charset="0"/>
              </a:rPr>
              <a:t>First Line Formulary and IDDSI </a:t>
            </a:r>
          </a:p>
          <a:p>
            <a:endParaRPr lang="en-GB" sz="4400" b="1" dirty="0">
              <a:solidFill>
                <a:schemeClr val="bg1"/>
              </a:solidFill>
              <a:latin typeface="Arial" panose="020B0604020202020204" pitchFamily="34" charset="0"/>
              <a:cs typeface="Arial" panose="020B0604020202020204" pitchFamily="34" charset="0"/>
            </a:endParaRPr>
          </a:p>
          <a:p>
            <a:r>
              <a:rPr lang="en-GB" sz="2400" b="1" dirty="0">
                <a:solidFill>
                  <a:schemeClr val="bg1"/>
                </a:solidFill>
                <a:latin typeface="Arial" panose="020B0604020202020204" pitchFamily="34" charset="0"/>
                <a:cs typeface="Arial" panose="020B0604020202020204" pitchFamily="34" charset="0"/>
              </a:rPr>
              <a:t>Presentation to Care Home Managers</a:t>
            </a:r>
          </a:p>
          <a:p>
            <a:endParaRPr lang="en-GB" sz="2400" b="1" dirty="0">
              <a:solidFill>
                <a:schemeClr val="bg1"/>
              </a:solidFill>
              <a:latin typeface="Arial" panose="020B0604020202020204" pitchFamily="34" charset="0"/>
              <a:cs typeface="Arial" panose="020B0604020202020204" pitchFamily="34" charset="0"/>
            </a:endParaRPr>
          </a:p>
          <a:p>
            <a:r>
              <a:rPr lang="en-GB" sz="2400" b="1" dirty="0">
                <a:solidFill>
                  <a:schemeClr val="bg1"/>
                </a:solidFill>
                <a:latin typeface="Arial" panose="020B0604020202020204" pitchFamily="34" charset="0"/>
                <a:cs typeface="Arial" panose="020B0604020202020204" pitchFamily="34" charset="0"/>
              </a:rPr>
              <a:t>Janet Huddleston </a:t>
            </a:r>
          </a:p>
          <a:p>
            <a:r>
              <a:rPr lang="en-GB" sz="2400" b="1" dirty="0">
                <a:solidFill>
                  <a:schemeClr val="bg1"/>
                </a:solidFill>
                <a:latin typeface="Arial" panose="020B0604020202020204" pitchFamily="34" charset="0"/>
                <a:cs typeface="Arial" panose="020B0604020202020204" pitchFamily="34" charset="0"/>
              </a:rPr>
              <a:t>Clinical Team Leader, Adult Community Speech and Language Therapy Team</a:t>
            </a:r>
          </a:p>
          <a:p>
            <a:r>
              <a:rPr lang="en-GB" sz="2400" b="1" dirty="0">
                <a:solidFill>
                  <a:schemeClr val="bg1"/>
                </a:solidFill>
                <a:latin typeface="Arial" panose="020B0604020202020204" pitchFamily="34" charset="0"/>
                <a:cs typeface="Arial" panose="020B0604020202020204" pitchFamily="34" charset="0"/>
              </a:rPr>
              <a:t>Holly Atkinson, Speech and Language </a:t>
            </a:r>
            <a:r>
              <a:rPr lang="en-GB" sz="2400" b="1">
                <a:solidFill>
                  <a:schemeClr val="bg1"/>
                </a:solidFill>
                <a:latin typeface="Arial" panose="020B0604020202020204" pitchFamily="34" charset="0"/>
                <a:cs typeface="Arial" panose="020B0604020202020204" pitchFamily="34" charset="0"/>
              </a:rPr>
              <a:t>Therapy Assistant</a:t>
            </a:r>
            <a:endParaRPr lang="en-GB" sz="2400" b="1" dirty="0">
              <a:solidFill>
                <a:schemeClr val="bg1"/>
              </a:solidFill>
              <a:latin typeface="Arial" panose="020B0604020202020204" pitchFamily="34" charset="0"/>
              <a:cs typeface="Arial" panose="020B0604020202020204" pitchFamily="34" charset="0"/>
            </a:endParaRPr>
          </a:p>
          <a:p>
            <a:endParaRPr lang="en-GB" sz="1200" b="1" dirty="0">
              <a:solidFill>
                <a:schemeClr val="bg1"/>
              </a:solidFill>
              <a:latin typeface="Arial" panose="020B0604020202020204" pitchFamily="34" charset="0"/>
              <a:cs typeface="Arial" panose="020B0604020202020204" pitchFamily="34" charset="0"/>
            </a:endParaRPr>
          </a:p>
          <a:p>
            <a:endParaRPr lang="en-GB" sz="1200" dirty="0">
              <a:solidFill>
                <a:schemeClr val="bg1"/>
              </a:solidFill>
              <a:latin typeface="Arial" panose="020B0604020202020204" pitchFamily="34" charset="0"/>
              <a:cs typeface="Arial" panose="020B0604020202020204" pitchFamily="34" charset="0"/>
            </a:endParaRPr>
          </a:p>
          <a:p>
            <a:endParaRPr lang="en-GB" sz="1200" dirty="0">
              <a:solidFill>
                <a:schemeClr val="bg1"/>
              </a:solidFill>
              <a:latin typeface="Arial" panose="020B0604020202020204" pitchFamily="34" charset="0"/>
              <a:cs typeface="Arial" panose="020B0604020202020204" pitchFamily="34" charset="0"/>
            </a:endParaRPr>
          </a:p>
          <a:p>
            <a:endParaRPr lang="en-GB" sz="1200" u="sng"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2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2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623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61031"/>
            <a:ext cx="5544616" cy="648072"/>
          </a:xfrm>
        </p:spPr>
        <p:txBody>
          <a:bodyPr>
            <a:normAutofit/>
          </a:bodyPr>
          <a:lstStyle/>
          <a:p>
            <a:pPr algn="l"/>
            <a:r>
              <a:rPr lang="en-GB" sz="2400" dirty="0">
                <a:solidFill>
                  <a:schemeClr val="bg1">
                    <a:lumMod val="50000"/>
                  </a:schemeClr>
                </a:solidFill>
                <a:latin typeface="Arial" panose="020B0604020202020204" pitchFamily="34" charset="0"/>
                <a:cs typeface="Arial" panose="020B0604020202020204" pitchFamily="34" charset="0"/>
              </a:rPr>
              <a:t>IDDSI – new international descriptors</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b="1" dirty="0">
                <a:latin typeface="Arial" panose="020B0604020202020204" pitchFamily="34" charset="0"/>
                <a:cs typeface="Arial" panose="020B0604020202020204" pitchFamily="34" charset="0"/>
              </a:rPr>
              <a:t>IDDSI- International Dysphagia Diet Standardisation Initiative.</a:t>
            </a:r>
          </a:p>
          <a:p>
            <a:pPr marL="0" indent="0">
              <a:buNone/>
            </a:pPr>
            <a:r>
              <a:rPr lang="en-GB" sz="2800" dirty="0">
                <a:latin typeface="Arial" panose="020B0604020202020204" pitchFamily="34" charset="0"/>
                <a:cs typeface="Arial" panose="020B0604020202020204" pitchFamily="34" charset="0"/>
              </a:rPr>
              <a:t>This is an international initiative to standardise all the terminology and descriptors of diet and fluids used in dysphagia (swallowing) assessments. It will be used across several countries throughout the world.  </a:t>
            </a:r>
          </a:p>
          <a:p>
            <a:pPr marL="0" indent="0">
              <a:buNone/>
            </a:pPr>
            <a:r>
              <a:rPr lang="en-GB" sz="2800" dirty="0">
                <a:latin typeface="Arial" panose="020B0604020202020204" pitchFamily="34" charset="0"/>
                <a:cs typeface="Arial" panose="020B0604020202020204" pitchFamily="34" charset="0"/>
              </a:rPr>
              <a:t>SLT and Dietetic teams in your area are working to adopt the new descriptors over the coming year.  The deadline for adoption is April 2019. </a:t>
            </a:r>
            <a:r>
              <a:rPr lang="en-GB" sz="2800" b="1" dirty="0">
                <a:latin typeface="Arial" panose="020B0604020202020204" pitchFamily="34" charset="0"/>
                <a:cs typeface="Arial" panose="020B0604020202020204" pitchFamily="34" charset="0"/>
              </a:rPr>
              <a:t> </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8070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61031"/>
            <a:ext cx="5544616" cy="648072"/>
          </a:xfrm>
        </p:spPr>
        <p:txBody>
          <a:bodyPr>
            <a:normAutofit/>
          </a:bodyPr>
          <a:lstStyle/>
          <a:p>
            <a:pPr algn="l"/>
            <a:r>
              <a:rPr lang="en-GB" sz="2400" dirty="0">
                <a:solidFill>
                  <a:schemeClr val="bg1">
                    <a:lumMod val="50000"/>
                  </a:schemeClr>
                </a:solidFill>
                <a:latin typeface="Arial" panose="020B0604020202020204" pitchFamily="34" charset="0"/>
                <a:cs typeface="Arial" panose="020B0604020202020204" pitchFamily="34" charset="0"/>
              </a:rPr>
              <a:t>IDDSI – new international descriptors</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sz="28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5"/>
          <a:stretch>
            <a:fillRect/>
          </a:stretch>
        </p:blipFill>
        <p:spPr>
          <a:xfrm>
            <a:off x="2104238" y="816153"/>
            <a:ext cx="5708121" cy="4798904"/>
          </a:xfrm>
          <a:prstGeom prst="rect">
            <a:avLst/>
          </a:prstGeom>
        </p:spPr>
      </p:pic>
    </p:spTree>
    <p:extLst>
      <p:ext uri="{BB962C8B-B14F-4D97-AF65-F5344CB8AC3E}">
        <p14:creationId xmlns:p14="http://schemas.microsoft.com/office/powerpoint/2010/main" val="3009851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61031"/>
            <a:ext cx="5544616" cy="648072"/>
          </a:xfrm>
        </p:spPr>
        <p:txBody>
          <a:bodyPr>
            <a:normAutofit/>
          </a:bodyPr>
          <a:lstStyle/>
          <a:p>
            <a:pPr algn="l"/>
            <a:r>
              <a:rPr lang="en-GB" sz="2400" dirty="0">
                <a:solidFill>
                  <a:schemeClr val="bg1">
                    <a:lumMod val="50000"/>
                  </a:schemeClr>
                </a:solidFill>
                <a:latin typeface="Arial" panose="020B0604020202020204" pitchFamily="34" charset="0"/>
                <a:cs typeface="Arial" panose="020B0604020202020204" pitchFamily="34" charset="0"/>
              </a:rPr>
              <a:t>IDDSI – new international descriptors</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dirty="0">
                <a:latin typeface="Arial" panose="020B0604020202020204" pitchFamily="34" charset="0"/>
                <a:cs typeface="Arial" panose="020B0604020202020204" pitchFamily="34" charset="0"/>
              </a:rPr>
              <a:t>The new descriptors mean that there is a new fluid descriptor – Stage 1 will be the equivalent of a ‘slightly thick’ drink.  </a:t>
            </a:r>
          </a:p>
          <a:p>
            <a:pPr marL="0" indent="0">
              <a:buNone/>
            </a:pPr>
            <a:r>
              <a:rPr lang="en-GB" sz="2800" dirty="0">
                <a:latin typeface="Arial" panose="020B0604020202020204" pitchFamily="34" charset="0"/>
                <a:cs typeface="Arial" panose="020B0604020202020204" pitchFamily="34" charset="0"/>
              </a:rPr>
              <a:t>Stage 1 will become Stage 2 and so on. </a:t>
            </a:r>
          </a:p>
          <a:p>
            <a:pPr marL="0" indent="0">
              <a:buNone/>
            </a:pPr>
            <a:r>
              <a:rPr lang="en-GB" sz="2800" dirty="0">
                <a:latin typeface="Arial" panose="020B0604020202020204" pitchFamily="34" charset="0"/>
                <a:cs typeface="Arial" panose="020B0604020202020204" pitchFamily="34" charset="0"/>
              </a:rPr>
              <a:t>The food descriptors will have numbers not letters.</a:t>
            </a:r>
          </a:p>
          <a:p>
            <a:pPr marL="0" indent="0">
              <a:buNone/>
            </a:pPr>
            <a:endParaRPr lang="en-GB" sz="2800" dirty="0">
              <a:latin typeface="Arial" panose="020B0604020202020204" pitchFamily="34" charset="0"/>
              <a:cs typeface="Arial" panose="020B0604020202020204" pitchFamily="34" charset="0"/>
            </a:endParaRPr>
          </a:p>
          <a:p>
            <a:pPr marL="0" indent="0">
              <a:buNone/>
            </a:pPr>
            <a:r>
              <a:rPr lang="en-GB" sz="2800" b="1" dirty="0">
                <a:latin typeface="Arial" panose="020B0604020202020204" pitchFamily="34" charset="0"/>
                <a:cs typeface="Arial" panose="020B0604020202020204" pitchFamily="34" charset="0"/>
              </a:rPr>
              <a:t>Do not introduce these descriptors to staff until everything is in place locally. </a:t>
            </a:r>
          </a:p>
        </p:txBody>
      </p:sp>
    </p:spTree>
    <p:extLst>
      <p:ext uri="{BB962C8B-B14F-4D97-AF65-F5344CB8AC3E}">
        <p14:creationId xmlns:p14="http://schemas.microsoft.com/office/powerpoint/2010/main" val="1573754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61031"/>
            <a:ext cx="5544616" cy="648072"/>
          </a:xfrm>
        </p:spPr>
        <p:txBody>
          <a:bodyPr>
            <a:normAutofit/>
          </a:bodyPr>
          <a:lstStyle/>
          <a:p>
            <a:pPr algn="l"/>
            <a:r>
              <a:rPr lang="en-GB" sz="2400" dirty="0">
                <a:solidFill>
                  <a:schemeClr val="bg1">
                    <a:lumMod val="50000"/>
                  </a:schemeClr>
                </a:solidFill>
                <a:latin typeface="Arial" panose="020B0604020202020204" pitchFamily="34" charset="0"/>
                <a:cs typeface="Arial" panose="020B0604020202020204" pitchFamily="34" charset="0"/>
              </a:rPr>
              <a:t>IDDSI – new international descriptors</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dirty="0">
                <a:latin typeface="Arial" panose="020B0604020202020204" pitchFamily="34" charset="0"/>
                <a:cs typeface="Arial" panose="020B0604020202020204" pitchFamily="34" charset="0"/>
              </a:rPr>
              <a:t>Introduction of the new descriptors will involve:</a:t>
            </a:r>
          </a:p>
          <a:p>
            <a:r>
              <a:rPr lang="en-GB" sz="2800" dirty="0">
                <a:latin typeface="Arial" panose="020B0604020202020204" pitchFamily="34" charset="0"/>
                <a:cs typeface="Arial" panose="020B0604020202020204" pitchFamily="34" charset="0"/>
              </a:rPr>
              <a:t>Training for care and nursing home staff.</a:t>
            </a:r>
          </a:p>
          <a:p>
            <a:r>
              <a:rPr lang="en-GB" sz="2800" dirty="0">
                <a:latin typeface="Arial" panose="020B0604020202020204" pitchFamily="34" charset="0"/>
                <a:cs typeface="Arial" panose="020B0604020202020204" pitchFamily="34" charset="0"/>
              </a:rPr>
              <a:t>Changes to SLT and dietetic guidelines and recommendations paperwork.</a:t>
            </a:r>
          </a:p>
          <a:p>
            <a:r>
              <a:rPr lang="en-GB" sz="2800" dirty="0">
                <a:latin typeface="Arial" panose="020B0604020202020204" pitchFamily="34" charset="0"/>
                <a:cs typeface="Arial" panose="020B0604020202020204" pitchFamily="34" charset="0"/>
              </a:rPr>
              <a:t>Instructions on tins of fluid thickener to provide new IDDSI descriptors.</a:t>
            </a:r>
          </a:p>
          <a:p>
            <a:pPr marL="0" indent="0">
              <a:buNone/>
            </a:pPr>
            <a:r>
              <a:rPr lang="en-GB" sz="2800" dirty="0">
                <a:latin typeface="Arial" panose="020B0604020202020204" pitchFamily="34" charset="0"/>
                <a:cs typeface="Arial" panose="020B0604020202020204" pitchFamily="34" charset="0"/>
              </a:rPr>
              <a:t>SLT and Dietetic teams will work with Fresenius </a:t>
            </a:r>
            <a:r>
              <a:rPr lang="en-GB" sz="2800" dirty="0" err="1">
                <a:latin typeface="Arial" panose="020B0604020202020204" pitchFamily="34" charset="0"/>
                <a:cs typeface="Arial" panose="020B0604020202020204" pitchFamily="34" charset="0"/>
              </a:rPr>
              <a:t>Kabi</a:t>
            </a:r>
            <a:r>
              <a:rPr lang="en-GB" sz="2800" dirty="0">
                <a:latin typeface="Arial" panose="020B0604020202020204" pitchFamily="34" charset="0"/>
                <a:cs typeface="Arial" panose="020B0604020202020204" pitchFamily="34" charset="0"/>
              </a:rPr>
              <a:t> to liaise with them about the timing of changing the labels on the tins locally so that it is done in conjunction with staff training in the area. </a:t>
            </a:r>
          </a:p>
        </p:txBody>
      </p:sp>
    </p:spTree>
    <p:extLst>
      <p:ext uri="{BB962C8B-B14F-4D97-AF65-F5344CB8AC3E}">
        <p14:creationId xmlns:p14="http://schemas.microsoft.com/office/powerpoint/2010/main" val="3744929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172999"/>
            <a:ext cx="5544616" cy="648072"/>
          </a:xfrm>
        </p:spPr>
        <p:txBody>
          <a:bodyPr>
            <a:normAutofit/>
          </a:bodyPr>
          <a:lstStyle/>
          <a:p>
            <a:pPr algn="l"/>
            <a:r>
              <a:rPr lang="en-GB" sz="2400" dirty="0">
                <a:solidFill>
                  <a:schemeClr val="bg1">
                    <a:lumMod val="50000"/>
                  </a:schemeClr>
                </a:solidFill>
                <a:latin typeface="Arial" panose="020B0604020202020204" pitchFamily="34" charset="0"/>
                <a:cs typeface="Arial" panose="020B0604020202020204" pitchFamily="34" charset="0"/>
              </a:rPr>
              <a:t>IDDSI – new international descriptors</a:t>
            </a:r>
          </a:p>
        </p:txBody>
      </p:sp>
      <p:sp>
        <p:nvSpPr>
          <p:cNvPr id="9" name="Content Placeholder 2"/>
          <p:cNvSpPr txBox="1">
            <a:spLocks/>
          </p:cNvSpPr>
          <p:nvPr/>
        </p:nvSpPr>
        <p:spPr>
          <a:xfrm>
            <a:off x="457200" y="1174186"/>
            <a:ext cx="8147248" cy="4457650"/>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dirty="0">
                <a:latin typeface="Arial" panose="020B0604020202020204" pitchFamily="34" charset="0"/>
                <a:cs typeface="Arial" panose="020B0604020202020204" pitchFamily="34" charset="0"/>
              </a:rPr>
              <a:t>We are also working with the local CCGs and Medicines Management teams to make them aware of the changes as they arise. </a:t>
            </a:r>
          </a:p>
          <a:p>
            <a:pPr marL="0" indent="0">
              <a:buNone/>
            </a:pPr>
            <a:r>
              <a:rPr lang="en-GB" sz="2800" dirty="0">
                <a:latin typeface="Arial" panose="020B0604020202020204" pitchFamily="34" charset="0"/>
                <a:cs typeface="Arial" panose="020B0604020202020204" pitchFamily="34" charset="0"/>
              </a:rPr>
              <a:t>Any questions??  Further training can be arranged if felt needed.  Would need to include catering staff, </a:t>
            </a:r>
            <a:r>
              <a:rPr lang="en-GB" sz="2800">
                <a:latin typeface="Arial" panose="020B0604020202020204" pitchFamily="34" charset="0"/>
                <a:cs typeface="Arial" panose="020B0604020202020204" pitchFamily="34" charset="0"/>
              </a:rPr>
              <a:t>chefs etc. </a:t>
            </a:r>
            <a:endParaRPr lang="en-GB" sz="2800"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How do you record ‘near misses’ – this may be required in light of IDDSI implementation risks. </a:t>
            </a:r>
          </a:p>
          <a:p>
            <a:pPr marL="0" indent="0">
              <a:buNone/>
            </a:pPr>
            <a:r>
              <a:rPr lang="en-GB" sz="2800" dirty="0">
                <a:latin typeface="Arial" panose="020B0604020202020204" pitchFamily="34" charset="0"/>
                <a:cs typeface="Arial" panose="020B0604020202020204" pitchFamily="34" charset="0"/>
              </a:rPr>
              <a:t>Further information: </a:t>
            </a:r>
          </a:p>
          <a:p>
            <a:pPr marL="0" indent="0">
              <a:buNone/>
            </a:pPr>
            <a:r>
              <a:rPr lang="en-GB" sz="2800" dirty="0">
                <a:latin typeface="Arial" panose="020B0604020202020204" pitchFamily="34" charset="0"/>
                <a:cs typeface="Arial" panose="020B0604020202020204" pitchFamily="34" charset="0"/>
              </a:rPr>
              <a:t>Royal College of Speech and Language Therapy website:  rcslt.org</a:t>
            </a:r>
          </a:p>
          <a:p>
            <a:pPr marL="0" indent="0">
              <a:buNone/>
            </a:pPr>
            <a:r>
              <a:rPr lang="en-GB" sz="2800" dirty="0">
                <a:latin typeface="Arial" panose="020B0604020202020204" pitchFamily="34" charset="0"/>
                <a:cs typeface="Arial" panose="020B0604020202020204" pitchFamily="34" charset="0"/>
              </a:rPr>
              <a:t>British Dietetics Association website: www.bda.uk.com</a:t>
            </a:r>
          </a:p>
          <a:p>
            <a:pPr marL="0" indent="0">
              <a:buNone/>
            </a:pPr>
            <a:r>
              <a:rPr lang="en-GB" sz="28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3442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162905"/>
            <a:ext cx="5544616" cy="648072"/>
          </a:xfrm>
        </p:spPr>
        <p:txBody>
          <a:bodyPr>
            <a:noAutofit/>
          </a:bodyPr>
          <a:lstStyle/>
          <a:p>
            <a:pPr algn="l"/>
            <a:r>
              <a:rPr lang="en-GB" sz="2000" dirty="0">
                <a:solidFill>
                  <a:schemeClr val="bg1">
                    <a:lumMod val="50000"/>
                  </a:schemeClr>
                </a:solidFill>
                <a:latin typeface="Arial" panose="020B0604020202020204" pitchFamily="34" charset="0"/>
                <a:cs typeface="Arial" panose="020B0604020202020204" pitchFamily="34" charset="0"/>
              </a:rPr>
              <a:t>First Line Formulary changes for fluid thickeners</a:t>
            </a:r>
          </a:p>
        </p:txBody>
      </p:sp>
      <p:sp>
        <p:nvSpPr>
          <p:cNvPr id="9" name="Content Placeholder 2"/>
          <p:cNvSpPr txBox="1">
            <a:spLocks/>
          </p:cNvSpPr>
          <p:nvPr/>
        </p:nvSpPr>
        <p:spPr>
          <a:xfrm>
            <a:off x="457200" y="987574"/>
            <a:ext cx="8147248" cy="4745682"/>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9600" b="1" dirty="0">
                <a:latin typeface="Arial" panose="020B0604020202020204" pitchFamily="34" charset="0"/>
                <a:cs typeface="Arial" panose="020B0604020202020204" pitchFamily="34" charset="0"/>
              </a:rPr>
              <a:t>What is the First Line Formulary?</a:t>
            </a:r>
            <a:endParaRPr lang="en-GB" sz="96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GB" sz="9600" dirty="0">
              <a:latin typeface="Arial" panose="020B0604020202020204" pitchFamily="34" charset="0"/>
              <a:cs typeface="Arial" panose="020B0604020202020204" pitchFamily="34" charset="0"/>
            </a:endParaRPr>
          </a:p>
          <a:p>
            <a:r>
              <a:rPr lang="en-GB" sz="9600" dirty="0">
                <a:latin typeface="Arial" panose="020B0604020202020204" pitchFamily="34" charset="0"/>
                <a:cs typeface="Arial" panose="020B0604020202020204" pitchFamily="34" charset="0"/>
              </a:rPr>
              <a:t>This is the Formulary used by Lancashire Care NHS Foundation Trust to recommend the first line choice of thickener to be prescribed by GPs across the trust’s footprint in Greater Preston, Chorley and South </a:t>
            </a:r>
            <a:r>
              <a:rPr lang="en-GB" sz="9600" dirty="0" err="1">
                <a:latin typeface="Arial" panose="020B0604020202020204" pitchFamily="34" charset="0"/>
                <a:cs typeface="Arial" panose="020B0604020202020204" pitchFamily="34" charset="0"/>
              </a:rPr>
              <a:t>Ribble</a:t>
            </a:r>
            <a:r>
              <a:rPr lang="en-GB" sz="9600" dirty="0">
                <a:latin typeface="Arial" panose="020B0604020202020204" pitchFamily="34" charset="0"/>
                <a:cs typeface="Arial" panose="020B0604020202020204" pitchFamily="34" charset="0"/>
              </a:rPr>
              <a:t>. </a:t>
            </a:r>
          </a:p>
          <a:p>
            <a:pPr marL="0" indent="0">
              <a:buNone/>
            </a:pPr>
            <a:endParaRPr lang="en-GB" sz="9600" b="1" dirty="0">
              <a:latin typeface="Arial" panose="020B0604020202020204" pitchFamily="34" charset="0"/>
              <a:cs typeface="Arial" panose="020B0604020202020204" pitchFamily="34" charset="0"/>
            </a:endParaRPr>
          </a:p>
          <a:p>
            <a:pPr marL="0" indent="0">
              <a:buNone/>
            </a:pPr>
            <a:r>
              <a:rPr lang="en-GB" sz="9600" b="1" dirty="0">
                <a:latin typeface="Arial" panose="020B0604020202020204" pitchFamily="34" charset="0"/>
                <a:cs typeface="Arial" panose="020B0604020202020204" pitchFamily="34" charset="0"/>
              </a:rPr>
              <a:t>Why Change?</a:t>
            </a:r>
            <a:endParaRPr lang="en-GB" sz="9600" dirty="0">
              <a:latin typeface="Arial" panose="020B0604020202020204" pitchFamily="34" charset="0"/>
              <a:cs typeface="Arial" panose="020B0604020202020204" pitchFamily="34" charset="0"/>
            </a:endParaRPr>
          </a:p>
          <a:p>
            <a:r>
              <a:rPr lang="en-GB" sz="9600" dirty="0"/>
              <a:t>Thickeners are used to thicken fluids and foods to help people with dysphagia (swallowing difficulties). </a:t>
            </a:r>
          </a:p>
          <a:p>
            <a:r>
              <a:rPr lang="en-GB" sz="9600" dirty="0"/>
              <a:t>Thickeners are recommended by Speech and Language Therapists following patient assessment.  Some thickeners are starch based and some are xanthan gum based.  In our area we are now recommending the use of a xanthan gum based thickener.  </a:t>
            </a:r>
          </a:p>
          <a:p>
            <a:pPr marL="0" indent="0">
              <a:buFont typeface="Arial" panose="020B0604020202020204" pitchFamily="34" charset="0"/>
              <a:buNone/>
            </a:pPr>
            <a:endParaRPr lang="en-GB" sz="34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788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162905"/>
            <a:ext cx="5544616" cy="648072"/>
          </a:xfrm>
        </p:spPr>
        <p:txBody>
          <a:bodyPr>
            <a:normAutofit/>
          </a:bodyPr>
          <a:lstStyle/>
          <a:p>
            <a:pPr algn="l"/>
            <a:r>
              <a:rPr lang="en-GB" sz="3200" dirty="0">
                <a:solidFill>
                  <a:schemeClr val="bg1">
                    <a:lumMod val="50000"/>
                  </a:schemeClr>
                </a:solidFill>
                <a:latin typeface="Arial" panose="020B0604020202020204" pitchFamily="34" charset="0"/>
                <a:cs typeface="Arial" panose="020B0604020202020204" pitchFamily="34" charset="0"/>
              </a:rPr>
              <a:t>First Line Formulary changes</a:t>
            </a:r>
          </a:p>
        </p:txBody>
      </p:sp>
      <p:sp>
        <p:nvSpPr>
          <p:cNvPr id="9" name="Content Placeholder 2"/>
          <p:cNvSpPr txBox="1">
            <a:spLocks/>
          </p:cNvSpPr>
          <p:nvPr/>
        </p:nvSpPr>
        <p:spPr>
          <a:xfrm>
            <a:off x="457200" y="987574"/>
            <a:ext cx="8147248" cy="445765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GB" sz="3400" b="1" dirty="0">
                <a:latin typeface="Arial" panose="020B0604020202020204" pitchFamily="34" charset="0"/>
                <a:cs typeface="Arial" panose="020B0604020202020204" pitchFamily="34" charset="0"/>
              </a:rPr>
              <a:t>Which Thickener?</a:t>
            </a:r>
            <a:endParaRPr lang="en-GB" sz="34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GB" sz="2200" dirty="0">
              <a:latin typeface="Arial" panose="020B0604020202020204" pitchFamily="34" charset="0"/>
              <a:cs typeface="Arial" panose="020B0604020202020204" pitchFamily="34" charset="0"/>
            </a:endParaRPr>
          </a:p>
          <a:p>
            <a:r>
              <a:rPr lang="en-GB" sz="3400" dirty="0">
                <a:latin typeface="Arial" panose="020B0604020202020204" pitchFamily="34" charset="0"/>
                <a:cs typeface="Arial" panose="020B0604020202020204" pitchFamily="34" charset="0"/>
              </a:rPr>
              <a:t>After a lengthy process </a:t>
            </a:r>
            <a:r>
              <a:rPr lang="en-GB" sz="3400" b="1" dirty="0">
                <a:latin typeface="Arial" panose="020B0604020202020204" pitchFamily="34" charset="0"/>
                <a:cs typeface="Arial" panose="020B0604020202020204" pitchFamily="34" charset="0"/>
              </a:rPr>
              <a:t>Thick and Easy Clear </a:t>
            </a:r>
            <a:r>
              <a:rPr lang="en-GB" sz="3400" dirty="0">
                <a:latin typeface="Arial" panose="020B0604020202020204" pitchFamily="34" charset="0"/>
                <a:cs typeface="Arial" panose="020B0604020202020204" pitchFamily="34" charset="0"/>
              </a:rPr>
              <a:t>has been chosen as the first choice thickener for most patients in Lancashire NHS Trust.   </a:t>
            </a:r>
          </a:p>
          <a:p>
            <a:r>
              <a:rPr lang="en-GB" sz="3400" dirty="0">
                <a:latin typeface="Arial" panose="020B0604020202020204" pitchFamily="34" charset="0"/>
                <a:cs typeface="Arial" panose="020B0604020202020204" pitchFamily="34" charset="0"/>
              </a:rPr>
              <a:t>It is the most cost effective and more palatable for patients.  It does not thin in the mouth or thicken when standing. </a:t>
            </a:r>
          </a:p>
          <a:p>
            <a:r>
              <a:rPr lang="en-GB" sz="3400" dirty="0">
                <a:latin typeface="Arial" panose="020B0604020202020204" pitchFamily="34" charset="0"/>
                <a:cs typeface="Arial" panose="020B0604020202020204" pitchFamily="34" charset="0"/>
              </a:rPr>
              <a:t>If only one thickener is used throughout the area care homes will find it easier to use and fewer errors will be made. </a:t>
            </a:r>
          </a:p>
          <a:p>
            <a:r>
              <a:rPr lang="en-GB" sz="3400" dirty="0">
                <a:latin typeface="Arial" panose="020B0604020202020204" pitchFamily="34" charset="0"/>
                <a:cs typeface="Arial" panose="020B0604020202020204" pitchFamily="34" charset="0"/>
              </a:rPr>
              <a:t>Training for staff in care homes on how to mix Thick and Easy Clear will be available from the company who makes the product. </a:t>
            </a: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9456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Thickeners </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988840"/>
            <a:ext cx="3493541" cy="3493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descr="N:\Adult And Older People\Speech and Language Therapy\Preston, Chorley &amp; South Ribble SLT\Jan Huddleston\Team Leader File\Dysphagia issues\Project re thickener\Thick and Eas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103" y="1988840"/>
            <a:ext cx="3225867" cy="3246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9883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50937"/>
            <a:ext cx="5544616" cy="648072"/>
          </a:xfrm>
        </p:spPr>
        <p:txBody>
          <a:bodyPr>
            <a:normAutofit/>
          </a:bodyPr>
          <a:lstStyle/>
          <a:p>
            <a:pPr algn="l"/>
            <a:r>
              <a:rPr lang="en-GB" sz="2000" dirty="0">
                <a:solidFill>
                  <a:schemeClr val="bg1">
                    <a:lumMod val="50000"/>
                  </a:schemeClr>
                </a:solidFill>
                <a:latin typeface="Arial" panose="020B0604020202020204" pitchFamily="34" charset="0"/>
                <a:cs typeface="Arial" panose="020B0604020202020204" pitchFamily="34" charset="0"/>
              </a:rPr>
              <a:t>How to mix drinks with Thick and Easy Clear</a:t>
            </a:r>
          </a:p>
        </p:txBody>
      </p:sp>
      <p:sp>
        <p:nvSpPr>
          <p:cNvPr id="9" name="Content Placeholder 2"/>
          <p:cNvSpPr txBox="1">
            <a:spLocks/>
          </p:cNvSpPr>
          <p:nvPr/>
        </p:nvSpPr>
        <p:spPr>
          <a:xfrm>
            <a:off x="457200" y="987574"/>
            <a:ext cx="8147248" cy="44576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dirty="0">
                <a:latin typeface="Arial" panose="020B0604020202020204" pitchFamily="34" charset="0"/>
                <a:cs typeface="Arial" panose="020B0604020202020204" pitchFamily="34" charset="0"/>
              </a:rPr>
              <a:t>Practical Session:</a:t>
            </a:r>
          </a:p>
          <a:p>
            <a:pPr marL="0" indent="0">
              <a:buNone/>
            </a:pPr>
            <a:r>
              <a:rPr lang="en-GB" sz="2800" dirty="0">
                <a:latin typeface="Arial" panose="020B0604020202020204" pitchFamily="34" charset="0"/>
                <a:cs typeface="Arial" panose="020B0604020202020204" pitchFamily="34" charset="0"/>
              </a:rPr>
              <a:t>Using the Thick and Easy Clear provided get into pairs and mix:</a:t>
            </a:r>
          </a:p>
          <a:p>
            <a:pPr marL="0" indent="0">
              <a:buNone/>
            </a:pPr>
            <a:r>
              <a:rPr lang="en-GB" sz="2800" dirty="0">
                <a:latin typeface="Arial" panose="020B0604020202020204" pitchFamily="34" charset="0"/>
                <a:cs typeface="Arial" panose="020B0604020202020204" pitchFamily="34" charset="0"/>
              </a:rPr>
              <a:t>Stage 1 fluids according to the instructions. </a:t>
            </a:r>
          </a:p>
          <a:p>
            <a:pPr marL="0" indent="0">
              <a:buNone/>
            </a:pPr>
            <a:r>
              <a:rPr lang="en-GB" sz="2800" dirty="0">
                <a:latin typeface="Arial" panose="020B0604020202020204" pitchFamily="34" charset="0"/>
                <a:cs typeface="Arial" panose="020B0604020202020204" pitchFamily="34" charset="0"/>
              </a:rPr>
              <a:t>Now taste……</a:t>
            </a:r>
          </a:p>
        </p:txBody>
      </p:sp>
    </p:spTree>
    <p:extLst>
      <p:ext uri="{BB962C8B-B14F-4D97-AF65-F5344CB8AC3E}">
        <p14:creationId xmlns:p14="http://schemas.microsoft.com/office/powerpoint/2010/main" val="2512711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50937"/>
            <a:ext cx="5544616" cy="648072"/>
          </a:xfrm>
        </p:spPr>
        <p:txBody>
          <a:bodyPr>
            <a:normAutofit/>
          </a:bodyPr>
          <a:lstStyle/>
          <a:p>
            <a:pPr algn="l"/>
            <a:r>
              <a:rPr lang="en-GB" sz="3200" dirty="0">
                <a:solidFill>
                  <a:schemeClr val="bg1">
                    <a:lumMod val="50000"/>
                  </a:schemeClr>
                </a:solidFill>
                <a:latin typeface="Arial" panose="020B0604020202020204" pitchFamily="34" charset="0"/>
                <a:cs typeface="Arial" panose="020B0604020202020204" pitchFamily="34" charset="0"/>
              </a:rPr>
              <a:t>Fluid Consistency</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dirty="0">
                <a:latin typeface="Arial" panose="020B0604020202020204" pitchFamily="34" charset="0"/>
                <a:cs typeface="Arial" panose="020B0604020202020204" pitchFamily="34" charset="0"/>
              </a:rPr>
              <a:t>The amount of thickener needed will vary depending on how much the person drinks in a day and the consistency required </a:t>
            </a:r>
            <a:r>
              <a:rPr lang="en-GB" sz="2800" dirty="0" err="1">
                <a:latin typeface="Arial" panose="020B0604020202020204" pitchFamily="34" charset="0"/>
                <a:cs typeface="Arial" panose="020B0604020202020204" pitchFamily="34" charset="0"/>
              </a:rPr>
              <a:t>e.g</a:t>
            </a:r>
            <a:r>
              <a:rPr lang="en-GB" sz="2800" dirty="0">
                <a:latin typeface="Arial" panose="020B0604020202020204" pitchFamily="34" charset="0"/>
                <a:cs typeface="Arial" panose="020B0604020202020204" pitchFamily="34" charset="0"/>
              </a:rPr>
              <a:t>:</a:t>
            </a:r>
          </a:p>
          <a:p>
            <a:pPr marL="0" indent="0">
              <a:buNone/>
            </a:pPr>
            <a:r>
              <a:rPr lang="en-GB" sz="2800" dirty="0">
                <a:latin typeface="Arial" panose="020B0604020202020204" pitchFamily="34" charset="0"/>
                <a:cs typeface="Arial" panose="020B0604020202020204" pitchFamily="34" charset="0"/>
              </a:rPr>
              <a:t>Stage 1 Coats a spoon and pours like single cream</a:t>
            </a:r>
          </a:p>
          <a:p>
            <a:pPr marL="0" indent="0">
              <a:buNone/>
            </a:pPr>
            <a:r>
              <a:rPr lang="en-GB" sz="2800" dirty="0">
                <a:latin typeface="Arial" panose="020B0604020202020204" pitchFamily="34" charset="0"/>
                <a:cs typeface="Arial" panose="020B0604020202020204" pitchFamily="34" charset="0"/>
              </a:rPr>
              <a:t>Stage 2 Can be sipped from a cup but not through a straw</a:t>
            </a:r>
          </a:p>
          <a:p>
            <a:pPr marL="0" indent="0">
              <a:buNone/>
            </a:pPr>
            <a:r>
              <a:rPr lang="en-GB" sz="2800" dirty="0">
                <a:latin typeface="Arial" panose="020B0604020202020204" pitchFamily="34" charset="0"/>
                <a:cs typeface="Arial" panose="020B0604020202020204" pitchFamily="34" charset="0"/>
              </a:rPr>
              <a:t>Stage 3 Needs to be taken with a spoon</a:t>
            </a:r>
          </a:p>
          <a:p>
            <a:pPr marL="0" indent="0">
              <a:buNone/>
            </a:pPr>
            <a:endParaRPr lang="en-GB" sz="28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1001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r>
              <a:rPr lang="en-GB" altLang="en-US" dirty="0">
                <a:latin typeface="Arial" panose="020B0604020202020204" pitchFamily="34" charset="0"/>
                <a:cs typeface="Arial" panose="020B0604020202020204" pitchFamily="34" charset="0"/>
              </a:rPr>
              <a:t>Amount required to thicken 200ml fluid:</a:t>
            </a:r>
          </a:p>
          <a:p>
            <a:pPr>
              <a:spcAft>
                <a:spcPts val="2400"/>
              </a:spcAft>
            </a:pPr>
            <a:r>
              <a:rPr lang="en-GB" altLang="en-US" dirty="0">
                <a:latin typeface="Arial" panose="020B0604020202020204" pitchFamily="34" charset="0"/>
                <a:cs typeface="Arial" panose="020B0604020202020204" pitchFamily="34" charset="0"/>
              </a:rPr>
              <a:t>Stage 1 = 2 scoops</a:t>
            </a:r>
          </a:p>
          <a:p>
            <a:pPr>
              <a:spcAft>
                <a:spcPts val="2400"/>
              </a:spcAft>
            </a:pPr>
            <a:r>
              <a:rPr lang="en-GB" altLang="en-US" dirty="0">
                <a:latin typeface="Arial" panose="020B0604020202020204" pitchFamily="34" charset="0"/>
                <a:cs typeface="Arial" panose="020B0604020202020204" pitchFamily="34" charset="0"/>
              </a:rPr>
              <a:t>Stage 2 = 4 scoops</a:t>
            </a:r>
          </a:p>
          <a:p>
            <a:pPr>
              <a:spcAft>
                <a:spcPts val="2400"/>
              </a:spcAft>
            </a:pPr>
            <a:r>
              <a:rPr lang="en-GB" altLang="en-US" dirty="0">
                <a:latin typeface="Arial" panose="020B0604020202020204" pitchFamily="34" charset="0"/>
                <a:cs typeface="Arial" panose="020B0604020202020204" pitchFamily="34" charset="0"/>
              </a:rPr>
              <a:t>Stage 3 = 6 scoops</a:t>
            </a:r>
          </a:p>
          <a:p>
            <a:pPr marL="0" indent="0">
              <a:spcAft>
                <a:spcPts val="2400"/>
              </a:spcAft>
              <a:buNone/>
            </a:pPr>
            <a:endParaRPr lang="en-GB" altLang="en-US" dirty="0">
              <a:latin typeface="Arial" panose="020B0604020202020204" pitchFamily="34" charset="0"/>
              <a:cs typeface="Arial" panose="020B0604020202020204" pitchFamily="34" charset="0"/>
            </a:endParaRPr>
          </a:p>
        </p:txBody>
      </p:sp>
      <p:sp>
        <p:nvSpPr>
          <p:cNvPr id="8" name="Title 1"/>
          <p:cNvSpPr>
            <a:spLocks noGrp="1"/>
          </p:cNvSpPr>
          <p:nvPr>
            <p:ph type="title"/>
          </p:nvPr>
        </p:nvSpPr>
        <p:spPr>
          <a:xfrm>
            <a:off x="447666" y="50937"/>
            <a:ext cx="5544616" cy="648072"/>
          </a:xfrm>
        </p:spPr>
        <p:txBody>
          <a:bodyPr>
            <a:normAutofit/>
          </a:bodyPr>
          <a:lstStyle/>
          <a:p>
            <a:pPr algn="l"/>
            <a:r>
              <a:rPr lang="en-GB" sz="3200" dirty="0">
                <a:solidFill>
                  <a:schemeClr val="bg1">
                    <a:lumMod val="50000"/>
                  </a:schemeClr>
                </a:solidFill>
                <a:latin typeface="Arial" panose="020B0604020202020204" pitchFamily="34" charset="0"/>
                <a:cs typeface="Arial" panose="020B0604020202020204" pitchFamily="34" charset="0"/>
              </a:rPr>
              <a:t>Fluid Consistency</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1105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50937"/>
            <a:ext cx="5544616" cy="648072"/>
          </a:xfrm>
        </p:spPr>
        <p:txBody>
          <a:bodyPr>
            <a:normAutofit/>
          </a:bodyPr>
          <a:lstStyle/>
          <a:p>
            <a:pPr algn="l"/>
            <a:r>
              <a:rPr lang="en-GB" sz="3200" dirty="0">
                <a:solidFill>
                  <a:schemeClr val="bg1">
                    <a:lumMod val="50000"/>
                  </a:schemeClr>
                </a:solidFill>
                <a:latin typeface="Arial" panose="020B0604020202020204" pitchFamily="34" charset="0"/>
                <a:cs typeface="Arial" panose="020B0604020202020204" pitchFamily="34" charset="0"/>
              </a:rPr>
              <a:t>Fluid Consistency</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dirty="0">
                <a:latin typeface="Arial" panose="020B0604020202020204" pitchFamily="34" charset="0"/>
                <a:cs typeface="Arial" panose="020B0604020202020204" pitchFamily="34" charset="0"/>
              </a:rPr>
              <a:t>Monthly prescription amounts:</a:t>
            </a:r>
          </a:p>
          <a:p>
            <a:pPr marL="0" indent="0">
              <a:buNone/>
            </a:pPr>
            <a:r>
              <a:rPr lang="en-GB" sz="2800" dirty="0">
                <a:latin typeface="Arial" panose="020B0604020202020204" pitchFamily="34" charset="0"/>
                <a:cs typeface="Arial" panose="020B0604020202020204" pitchFamily="34" charset="0"/>
              </a:rPr>
              <a:t>Patient drinking 1500ml a day will need the following number of tubs ordering per month:</a:t>
            </a:r>
          </a:p>
          <a:p>
            <a:pPr marL="0" indent="0">
              <a:buNone/>
            </a:pPr>
            <a:r>
              <a:rPr lang="en-GB" sz="2800" dirty="0">
                <a:latin typeface="Arial" panose="020B0604020202020204" pitchFamily="34" charset="0"/>
                <a:cs typeface="Arial" panose="020B0604020202020204" pitchFamily="34" charset="0"/>
              </a:rPr>
              <a:t>Stage 1 = 5 tubs</a:t>
            </a:r>
          </a:p>
          <a:p>
            <a:pPr marL="0" indent="0">
              <a:buNone/>
            </a:pPr>
            <a:r>
              <a:rPr lang="en-GB" sz="2800" dirty="0">
                <a:latin typeface="Arial" panose="020B0604020202020204" pitchFamily="34" charset="0"/>
                <a:cs typeface="Arial" panose="020B0604020202020204" pitchFamily="34" charset="0"/>
              </a:rPr>
              <a:t>Stage 2 = 9</a:t>
            </a:r>
          </a:p>
          <a:p>
            <a:pPr marL="0" indent="0">
              <a:buNone/>
            </a:pPr>
            <a:r>
              <a:rPr lang="en-GB" sz="2800" dirty="0">
                <a:latin typeface="Arial" panose="020B0604020202020204" pitchFamily="34" charset="0"/>
                <a:cs typeface="Arial" panose="020B0604020202020204" pitchFamily="34" charset="0"/>
              </a:rPr>
              <a:t>Stage 3 = 14</a:t>
            </a:r>
          </a:p>
          <a:p>
            <a:pPr marL="0" indent="0">
              <a:buNone/>
            </a:pPr>
            <a:r>
              <a:rPr lang="en-GB" sz="2800" b="1" dirty="0">
                <a:latin typeface="Arial" panose="020B0604020202020204" pitchFamily="34" charset="0"/>
                <a:cs typeface="Arial" panose="020B0604020202020204" pitchFamily="34" charset="0"/>
              </a:rPr>
              <a:t>Check stocks before ordering to reduce overstocking and waste.  Only use the tub prescribed for the named person.</a:t>
            </a: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8478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r:link="rId4">
            <a:lum/>
          </a:blip>
          <a:srcRect/>
          <a:stretch>
            <a:fillRect t="-1000" b="-1000"/>
          </a:stretch>
        </a:blipFill>
        <a:effectLst/>
      </p:bgPr>
    </p:bg>
    <p:spTree>
      <p:nvGrpSpPr>
        <p:cNvPr id="1" name=""/>
        <p:cNvGrpSpPr/>
        <p:nvPr/>
      </p:nvGrpSpPr>
      <p:grpSpPr>
        <a:xfrm>
          <a:off x="0" y="0"/>
          <a:ext cx="0" cy="0"/>
          <a:chOff x="0" y="0"/>
          <a:chExt cx="0" cy="0"/>
        </a:xfrm>
      </p:grpSpPr>
      <p:sp>
        <p:nvSpPr>
          <p:cNvPr id="6" name="Content Placeholder 2"/>
          <p:cNvSpPr>
            <a:spLocks noGrp="1"/>
          </p:cNvSpPr>
          <p:nvPr>
            <p:ph idx="1"/>
          </p:nvPr>
        </p:nvSpPr>
        <p:spPr bwMode="auto">
          <a:xfrm>
            <a:off x="158268" y="1340768"/>
            <a:ext cx="8229600" cy="37496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0" indent="0">
              <a:spcAft>
                <a:spcPts val="2400"/>
              </a:spcAft>
              <a:buNone/>
            </a:pPr>
            <a:endParaRPr lang="en-GB" altLang="en-US" dirty="0">
              <a:latin typeface="Arial" panose="020B0604020202020204" pitchFamily="34" charset="0"/>
              <a:cs typeface="Arial" panose="020B0604020202020204" pitchFamily="34" charset="0"/>
            </a:endParaRPr>
          </a:p>
          <a:p>
            <a:pPr marL="0" indent="0">
              <a:spcAft>
                <a:spcPts val="2400"/>
              </a:spcAft>
              <a:buNone/>
            </a:pPr>
            <a:r>
              <a:rPr lang="en-GB" altLang="en-US" dirty="0">
                <a:latin typeface="Arial" panose="020B0604020202020204" pitchFamily="34" charset="0"/>
                <a:cs typeface="Arial" panose="020B0604020202020204" pitchFamily="34" charset="0"/>
              </a:rPr>
              <a:t>	</a:t>
            </a:r>
          </a:p>
        </p:txBody>
      </p:sp>
      <p:sp>
        <p:nvSpPr>
          <p:cNvPr id="8" name="Title 1"/>
          <p:cNvSpPr>
            <a:spLocks noGrp="1"/>
          </p:cNvSpPr>
          <p:nvPr>
            <p:ph type="title"/>
          </p:nvPr>
        </p:nvSpPr>
        <p:spPr>
          <a:xfrm>
            <a:off x="447666" y="50937"/>
            <a:ext cx="5544616" cy="648072"/>
          </a:xfrm>
        </p:spPr>
        <p:txBody>
          <a:bodyPr>
            <a:normAutofit/>
          </a:bodyPr>
          <a:lstStyle/>
          <a:p>
            <a:pPr algn="l"/>
            <a:r>
              <a:rPr lang="en-GB" sz="3200" dirty="0">
                <a:solidFill>
                  <a:schemeClr val="bg1">
                    <a:lumMod val="50000"/>
                  </a:schemeClr>
                </a:solidFill>
                <a:latin typeface="Arial" panose="020B0604020202020204" pitchFamily="34" charset="0"/>
                <a:cs typeface="Arial" panose="020B0604020202020204" pitchFamily="34" charset="0"/>
              </a:rPr>
              <a:t>Fluid Consistency</a:t>
            </a:r>
          </a:p>
        </p:txBody>
      </p:sp>
      <p:sp>
        <p:nvSpPr>
          <p:cNvPr id="9" name="Content Placeholder 2"/>
          <p:cNvSpPr txBox="1">
            <a:spLocks/>
          </p:cNvSpPr>
          <p:nvPr/>
        </p:nvSpPr>
        <p:spPr>
          <a:xfrm>
            <a:off x="457200" y="1099541"/>
            <a:ext cx="8147248" cy="44576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800" b="1" dirty="0">
                <a:latin typeface="Arial" panose="020B0604020202020204" pitchFamily="34" charset="0"/>
                <a:cs typeface="Arial" panose="020B0604020202020204" pitchFamily="34" charset="0"/>
              </a:rPr>
              <a:t>More information about using, monitoring, recording, storage and thickening medications has been sent via the Care Homes Newsletter from the Medicines Optimisation Team </a:t>
            </a:r>
          </a:p>
          <a:p>
            <a:pPr marL="0" indent="0">
              <a:buNone/>
            </a:pPr>
            <a:r>
              <a:rPr lang="en-GB" sz="2800" b="1" dirty="0">
                <a:latin typeface="Arial" panose="020B0604020202020204" pitchFamily="34" charset="0"/>
                <a:cs typeface="Arial" panose="020B0604020202020204" pitchFamily="34" charset="0"/>
              </a:rPr>
              <a:t>Training for care home staff will be available from Fresenius </a:t>
            </a:r>
            <a:r>
              <a:rPr lang="en-GB" sz="2800" b="1" dirty="0" err="1">
                <a:latin typeface="Arial" panose="020B0604020202020204" pitchFamily="34" charset="0"/>
                <a:cs typeface="Arial" panose="020B0604020202020204" pitchFamily="34" charset="0"/>
              </a:rPr>
              <a:t>Kabi</a:t>
            </a:r>
            <a:r>
              <a:rPr lang="en-GB" sz="2800" b="1" dirty="0">
                <a:latin typeface="Arial" panose="020B0604020202020204" pitchFamily="34" charset="0"/>
                <a:cs typeface="Arial" panose="020B0604020202020204" pitchFamily="34" charset="0"/>
              </a:rPr>
              <a:t> who make the product.  </a:t>
            </a:r>
          </a:p>
          <a:p>
            <a:pPr marL="0" indent="0">
              <a:buNone/>
            </a:pPr>
            <a:r>
              <a:rPr lang="en-GB" sz="2800" b="1" dirty="0">
                <a:latin typeface="Arial" panose="020B0604020202020204" pitchFamily="34" charset="0"/>
                <a:cs typeface="Arial" panose="020B0604020202020204" pitchFamily="34" charset="0"/>
              </a:rPr>
              <a:t>They will be able to offer a small supply of thickener to the patient between SLT assessment and GP prescription. </a:t>
            </a: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0772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12819eb2-9bf4-42fd-bb60-dc9256fca03b">SERV-826447152-84761</_dlc_DocId>
    <_dlc_DocIdUrl xmlns="12819eb2-9bf4-42fd-bb60-dc9256fca03b">
      <Url>https://csucloudservices.sharepoint.com/teams/Serv_Red/_layouts/15/DocIdRedir.aspx?ID=SERV-826447152-84761</Url>
      <Description>SERV-826447152-84761</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BAD6CF65BA968498A638381FABA93FC" ma:contentTypeVersion="8" ma:contentTypeDescription="Create a new document." ma:contentTypeScope="" ma:versionID="19a364d9fdf6436933b55ebd602dd225">
  <xsd:schema xmlns:xsd="http://www.w3.org/2001/XMLSchema" xmlns:xs="http://www.w3.org/2001/XMLSchema" xmlns:p="http://schemas.microsoft.com/office/2006/metadata/properties" xmlns:ns2="12819eb2-9bf4-42fd-bb60-dc9256fca03b" xmlns:ns3="ae2627dd-7330-4bd2-b111-519fcc11cffb" targetNamespace="http://schemas.microsoft.com/office/2006/metadata/properties" ma:root="true" ma:fieldsID="b0336561306e924a35a467913ed64724" ns2:_="" ns3:_="">
    <xsd:import namespace="12819eb2-9bf4-42fd-bb60-dc9256fca03b"/>
    <xsd:import namespace="ae2627dd-7330-4bd2-b111-519fcc11cffb"/>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819eb2-9bf4-42fd-bb60-dc9256fca03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e2627dd-7330-4bd2-b111-519fcc11cff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B23CAF4-F11D-4EB5-A666-E144B8B17782}">
  <ds:schemaRefs>
    <ds:schemaRef ds:uri="http://schemas.openxmlformats.org/package/2006/metadata/core-properties"/>
    <ds:schemaRef ds:uri="http://purl.org/dc/dcmitype/"/>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www.w3.org/XML/1998/namespace"/>
    <ds:schemaRef ds:uri="ae2627dd-7330-4bd2-b111-519fcc11cffb"/>
    <ds:schemaRef ds:uri="12819eb2-9bf4-42fd-bb60-dc9256fca03b"/>
    <ds:schemaRef ds:uri="http://purl.org/dc/terms/"/>
  </ds:schemaRefs>
</ds:datastoreItem>
</file>

<file path=customXml/itemProps2.xml><?xml version="1.0" encoding="utf-8"?>
<ds:datastoreItem xmlns:ds="http://schemas.openxmlformats.org/officeDocument/2006/customXml" ds:itemID="{B6776388-EE08-4C83-A181-F1E2280018C5}">
  <ds:schemaRefs>
    <ds:schemaRef ds:uri="http://schemas.microsoft.com/sharepoint/v3/contenttype/forms"/>
  </ds:schemaRefs>
</ds:datastoreItem>
</file>

<file path=customXml/itemProps3.xml><?xml version="1.0" encoding="utf-8"?>
<ds:datastoreItem xmlns:ds="http://schemas.openxmlformats.org/officeDocument/2006/customXml" ds:itemID="{8B573BE0-D6B8-46B3-A004-FAD1CFB5B6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819eb2-9bf4-42fd-bb60-dc9256fca03b"/>
    <ds:schemaRef ds:uri="ae2627dd-7330-4bd2-b111-519fcc11cf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F7882E4-9D73-426B-9DE2-427C825B005A}">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2175</TotalTime>
  <Words>969</Words>
  <Application>Microsoft Office PowerPoint</Application>
  <PresentationFormat>On-screen Show (4:3)</PresentationFormat>
  <Paragraphs>120</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ＭＳ Ｐゴシック</vt:lpstr>
      <vt:lpstr>Arial</vt:lpstr>
      <vt:lpstr>Calibri</vt:lpstr>
      <vt:lpstr>Office Theme</vt:lpstr>
      <vt:lpstr>PowerPoint Presentation</vt:lpstr>
      <vt:lpstr>First Line Formulary changes for fluid thickeners</vt:lpstr>
      <vt:lpstr>First Line Formulary changes</vt:lpstr>
      <vt:lpstr>Thickeners </vt:lpstr>
      <vt:lpstr>How to mix drinks with Thick and Easy Clear</vt:lpstr>
      <vt:lpstr>Fluid Consistency</vt:lpstr>
      <vt:lpstr>Fluid Consistency</vt:lpstr>
      <vt:lpstr>Fluid Consistency</vt:lpstr>
      <vt:lpstr>Fluid Consistency</vt:lpstr>
      <vt:lpstr>IDDSI – new international descriptors</vt:lpstr>
      <vt:lpstr>IDDSI – new international descriptors</vt:lpstr>
      <vt:lpstr>IDDSI – new international descriptors</vt:lpstr>
      <vt:lpstr>IDDSI – new international descriptors</vt:lpstr>
      <vt:lpstr>IDDSI – new international descriptors</vt:lpstr>
    </vt:vector>
  </TitlesOfParts>
  <Company>Lancashire Care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Square Format</dc:title>
  <dc:creator>Hibbert Tanya (LCFT)</dc:creator>
  <cp:lastModifiedBy>Elizabeth Williams (MLCSU)</cp:lastModifiedBy>
  <cp:revision>175</cp:revision>
  <cp:lastPrinted>2018-04-09T07:44:09Z</cp:lastPrinted>
  <dcterms:created xsi:type="dcterms:W3CDTF">2015-01-29T10:32:43Z</dcterms:created>
  <dcterms:modified xsi:type="dcterms:W3CDTF">2018-05-15T15:28:39Z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0x0101000BAD6CF65BA968498A638381FABA93FC</vt:lpwstr>
  </property>
  <property fmtid="{D5CDD505-2E9C-101B-9397-08002B2CF9AE}" pid="3" name="_dlc_DocIdItemGuid">
    <vt:lpwstr>d870eef9-3f7f-416f-a374-f33cfe5961f9</vt:lpwstr>
  </property>
</Properties>
</file>