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5"/>
  </p:sldMasterIdLst>
  <p:notesMasterIdLst>
    <p:notesMasterId r:id="rId35"/>
  </p:notesMasterIdLst>
  <p:handoutMasterIdLst>
    <p:handoutMasterId r:id="rId36"/>
  </p:handoutMasterIdLst>
  <p:sldIdLst>
    <p:sldId id="364" r:id="rId6"/>
    <p:sldId id="306" r:id="rId7"/>
    <p:sldId id="308" r:id="rId8"/>
    <p:sldId id="310" r:id="rId9"/>
    <p:sldId id="353" r:id="rId10"/>
    <p:sldId id="328" r:id="rId11"/>
    <p:sldId id="362" r:id="rId12"/>
    <p:sldId id="348" r:id="rId13"/>
    <p:sldId id="355" r:id="rId14"/>
    <p:sldId id="357" r:id="rId15"/>
    <p:sldId id="360" r:id="rId16"/>
    <p:sldId id="337" r:id="rId17"/>
    <p:sldId id="312" r:id="rId18"/>
    <p:sldId id="341" r:id="rId19"/>
    <p:sldId id="345" r:id="rId20"/>
    <p:sldId id="346" r:id="rId21"/>
    <p:sldId id="340" r:id="rId22"/>
    <p:sldId id="365" r:id="rId23"/>
    <p:sldId id="356" r:id="rId24"/>
    <p:sldId id="350" r:id="rId25"/>
    <p:sldId id="363" r:id="rId26"/>
    <p:sldId id="351" r:id="rId27"/>
    <p:sldId id="361" r:id="rId28"/>
    <p:sldId id="313" r:id="rId29"/>
    <p:sldId id="326" r:id="rId30"/>
    <p:sldId id="366" r:id="rId31"/>
    <p:sldId id="359" r:id="rId32"/>
    <p:sldId id="358" r:id="rId33"/>
    <p:sldId id="320" r:id="rId34"/>
  </p:sldIdLst>
  <p:sldSz cx="9906000" cy="6858000" type="A4"/>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1">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berts, William" initials="RW" lastIdx="6" clrIdx="0"/>
  <p:cmAuthor id="1" name="Mandy Nagra" initials="MN" lastIdx="1" clrIdx="1"/>
  <p:cmAuthor id="2" name="Paul, Liam" initials="PL" lastIdx="17" clrIdx="2"/>
  <p:cmAuthor id="3" name="El-Sayed, Nadia" initials="EN" lastIdx="1" clrIdx="3"/>
  <p:cmAuthor id="4" name="Isabelle Blackmore" initials="IB" lastIdx="33" clrIdx="4"/>
  <p:cmAuthor id="5" name="Naomi Campbell" initials="NC" lastIdx="5"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3082" autoAdjust="0"/>
  </p:normalViewPr>
  <p:slideViewPr>
    <p:cSldViewPr>
      <p:cViewPr varScale="1">
        <p:scale>
          <a:sx n="59" d="100"/>
          <a:sy n="59" d="100"/>
        </p:scale>
        <p:origin x="690" y="78"/>
      </p:cViewPr>
      <p:guideLst>
        <p:guide orient="horz" pos="2160"/>
        <p:guide pos="3120"/>
      </p:guideLst>
    </p:cSldViewPr>
  </p:slideViewPr>
  <p:notesTextViewPr>
    <p:cViewPr>
      <p:scale>
        <a:sx n="1" d="1"/>
        <a:sy n="1" d="1"/>
      </p:scale>
      <p:origin x="0" y="0"/>
    </p:cViewPr>
  </p:notesTextViewPr>
  <p:notesViewPr>
    <p:cSldViewPr>
      <p:cViewPr varScale="1">
        <p:scale>
          <a:sx n="49" d="100"/>
          <a:sy n="49" d="100"/>
        </p:scale>
        <p:origin x="-2952" y="-90"/>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6038" y="0"/>
            <a:ext cx="2951162" cy="496888"/>
          </a:xfrm>
          <a:prstGeom prst="rect">
            <a:avLst/>
          </a:prstGeom>
        </p:spPr>
        <p:txBody>
          <a:bodyPr vert="horz" lIns="91440" tIns="45720" rIns="91440" bIns="45720" rtlCol="0"/>
          <a:lstStyle>
            <a:lvl1pPr algn="r">
              <a:defRPr sz="1200"/>
            </a:lvl1pPr>
          </a:lstStyle>
          <a:p>
            <a:fld id="{7A97005C-E8A6-44BF-BA2C-1DF91B019C65}" type="datetimeFigureOut">
              <a:rPr lang="en-GB" smtClean="0"/>
              <a:t>15/05/2018</a:t>
            </a:fld>
            <a:endParaRPr lang="en-GB" dirty="0"/>
          </a:p>
        </p:txBody>
      </p:sp>
      <p:sp>
        <p:nvSpPr>
          <p:cNvPr id="4" name="Footer Placeholder 3"/>
          <p:cNvSpPr>
            <a:spLocks noGrp="1"/>
          </p:cNvSpPr>
          <p:nvPr>
            <p:ph type="ftr" sz="quarter" idx="2"/>
          </p:nvPr>
        </p:nvSpPr>
        <p:spPr>
          <a:xfrm>
            <a:off x="0" y="9442450"/>
            <a:ext cx="2951163" cy="496888"/>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6038" y="9442450"/>
            <a:ext cx="2951162" cy="496888"/>
          </a:xfrm>
          <a:prstGeom prst="rect">
            <a:avLst/>
          </a:prstGeom>
        </p:spPr>
        <p:txBody>
          <a:bodyPr vert="horz" lIns="91440" tIns="45720" rIns="91440" bIns="45720" rtlCol="0" anchor="b"/>
          <a:lstStyle>
            <a:lvl1pPr algn="r">
              <a:defRPr sz="1200"/>
            </a:lvl1pPr>
          </a:lstStyle>
          <a:p>
            <a:fld id="{C5C6F7D6-89A8-4133-BF6B-90DA8FF986A8}" type="slidenum">
              <a:rPr lang="en-GB" smtClean="0"/>
              <a:t>‹#›</a:t>
            </a:fld>
            <a:endParaRPr lang="en-GB" dirty="0"/>
          </a:p>
        </p:txBody>
      </p:sp>
    </p:spTree>
    <p:extLst>
      <p:ext uri="{BB962C8B-B14F-4D97-AF65-F5344CB8AC3E}">
        <p14:creationId xmlns:p14="http://schemas.microsoft.com/office/powerpoint/2010/main" val="377221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6737" y="0"/>
            <a:ext cx="2950475" cy="497046"/>
          </a:xfrm>
          <a:prstGeom prst="rect">
            <a:avLst/>
          </a:prstGeom>
        </p:spPr>
        <p:txBody>
          <a:bodyPr vert="horz" lIns="91440" tIns="45720" rIns="91440" bIns="45720" rtlCol="0"/>
          <a:lstStyle>
            <a:lvl1pPr algn="r">
              <a:defRPr sz="1200"/>
            </a:lvl1pPr>
          </a:lstStyle>
          <a:p>
            <a:fld id="{91C01CF4-5279-487C-95D9-0286DB5F0F50}" type="datetimeFigureOut">
              <a:rPr lang="en-GB" smtClean="0"/>
              <a:t>15/05/2018</a:t>
            </a:fld>
            <a:endParaRPr lang="en-GB" dirty="0"/>
          </a:p>
        </p:txBody>
      </p:sp>
      <p:sp>
        <p:nvSpPr>
          <p:cNvPr id="4" name="Slide Image Placeholder 3"/>
          <p:cNvSpPr>
            <a:spLocks noGrp="1" noRot="1" noChangeAspect="1"/>
          </p:cNvSpPr>
          <p:nvPr>
            <p:ph type="sldImg" idx="2"/>
          </p:nvPr>
        </p:nvSpPr>
        <p:spPr>
          <a:xfrm>
            <a:off x="712788" y="746125"/>
            <a:ext cx="5383212" cy="37274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0879" y="4721940"/>
            <a:ext cx="5447030" cy="447341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6737" y="9442154"/>
            <a:ext cx="2950475" cy="497046"/>
          </a:xfrm>
          <a:prstGeom prst="rect">
            <a:avLst/>
          </a:prstGeom>
        </p:spPr>
        <p:txBody>
          <a:bodyPr vert="horz" lIns="91440" tIns="45720" rIns="91440" bIns="45720" rtlCol="0" anchor="b"/>
          <a:lstStyle>
            <a:lvl1pPr algn="r">
              <a:defRPr sz="1200"/>
            </a:lvl1pPr>
          </a:lstStyle>
          <a:p>
            <a:fld id="{F31C03BB-58C0-4D65-8D97-3F795B31AF62}" type="slidenum">
              <a:rPr lang="en-GB" smtClean="0"/>
              <a:t>‹#›</a:t>
            </a:fld>
            <a:endParaRPr lang="en-GB" dirty="0"/>
          </a:p>
        </p:txBody>
      </p:sp>
    </p:spTree>
    <p:extLst>
      <p:ext uri="{BB962C8B-B14F-4D97-AF65-F5344CB8AC3E}">
        <p14:creationId xmlns:p14="http://schemas.microsoft.com/office/powerpoint/2010/main" val="3939267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31C03BB-58C0-4D65-8D97-3F795B31AF62}" type="slidenum">
              <a:rPr lang="en-GB" smtClean="0">
                <a:solidFill>
                  <a:prstClr val="black"/>
                </a:solidFill>
              </a:rPr>
              <a:pPr/>
              <a:t>1</a:t>
            </a:fld>
            <a:endParaRPr lang="en-GB" dirty="0">
              <a:solidFill>
                <a:prstClr val="black"/>
              </a:solidFill>
            </a:endParaRPr>
          </a:p>
        </p:txBody>
      </p:sp>
    </p:spTree>
    <p:extLst>
      <p:ext uri="{BB962C8B-B14F-4D97-AF65-F5344CB8AC3E}">
        <p14:creationId xmlns:p14="http://schemas.microsoft.com/office/powerpoint/2010/main" val="1516607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31C03BB-58C0-4D65-8D97-3F795B31AF62}" type="slidenum">
              <a:rPr lang="en-GB" smtClean="0"/>
              <a:t>27</a:t>
            </a:fld>
            <a:endParaRPr lang="en-GB" dirty="0"/>
          </a:p>
        </p:txBody>
      </p:sp>
    </p:spTree>
    <p:extLst>
      <p:ext uri="{BB962C8B-B14F-4D97-AF65-F5344CB8AC3E}">
        <p14:creationId xmlns:p14="http://schemas.microsoft.com/office/powerpoint/2010/main" val="2495813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31C03BB-58C0-4D65-8D97-3F795B31AF62}" type="slidenum">
              <a:rPr lang="en-GB" smtClean="0"/>
              <a:t>2</a:t>
            </a:fld>
            <a:endParaRPr lang="en-GB" dirty="0"/>
          </a:p>
        </p:txBody>
      </p:sp>
    </p:spTree>
    <p:extLst>
      <p:ext uri="{BB962C8B-B14F-4D97-AF65-F5344CB8AC3E}">
        <p14:creationId xmlns:p14="http://schemas.microsoft.com/office/powerpoint/2010/main" val="3966384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31C03BB-58C0-4D65-8D97-3F795B31AF62}" type="slidenum">
              <a:rPr lang="en-GB" smtClean="0"/>
              <a:t>4</a:t>
            </a:fld>
            <a:endParaRPr lang="en-GB" dirty="0"/>
          </a:p>
        </p:txBody>
      </p:sp>
    </p:spTree>
    <p:extLst>
      <p:ext uri="{BB962C8B-B14F-4D97-AF65-F5344CB8AC3E}">
        <p14:creationId xmlns:p14="http://schemas.microsoft.com/office/powerpoint/2010/main" val="3604657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31C03BB-58C0-4D65-8D97-3F795B31AF62}" type="slidenum">
              <a:rPr lang="en-GB" smtClean="0">
                <a:solidFill>
                  <a:prstClr val="black"/>
                </a:solidFill>
              </a:rPr>
              <a:pPr/>
              <a:t>5</a:t>
            </a:fld>
            <a:endParaRPr lang="en-GB" dirty="0">
              <a:solidFill>
                <a:prstClr val="black"/>
              </a:solidFill>
            </a:endParaRPr>
          </a:p>
        </p:txBody>
      </p:sp>
    </p:spTree>
    <p:extLst>
      <p:ext uri="{BB962C8B-B14F-4D97-AF65-F5344CB8AC3E}">
        <p14:creationId xmlns:p14="http://schemas.microsoft.com/office/powerpoint/2010/main" val="3966384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31C03BB-58C0-4D65-8D97-3F795B31AF62}" type="slidenum">
              <a:rPr lang="en-GB" smtClean="0"/>
              <a:t>6</a:t>
            </a:fld>
            <a:endParaRPr lang="en-GB" dirty="0"/>
          </a:p>
        </p:txBody>
      </p:sp>
    </p:spTree>
    <p:extLst>
      <p:ext uri="{BB962C8B-B14F-4D97-AF65-F5344CB8AC3E}">
        <p14:creationId xmlns:p14="http://schemas.microsoft.com/office/powerpoint/2010/main" val="2704274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31C03BB-58C0-4D65-8D97-3F795B31AF62}" type="slidenum">
              <a:rPr lang="en-GB" smtClean="0"/>
              <a:t>17</a:t>
            </a:fld>
            <a:endParaRPr lang="en-GB" dirty="0"/>
          </a:p>
        </p:txBody>
      </p:sp>
    </p:spTree>
    <p:extLst>
      <p:ext uri="{BB962C8B-B14F-4D97-AF65-F5344CB8AC3E}">
        <p14:creationId xmlns:p14="http://schemas.microsoft.com/office/powerpoint/2010/main" val="553426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31C03BB-58C0-4D65-8D97-3F795B31AF62}" type="slidenum">
              <a:rPr lang="en-GB" smtClean="0"/>
              <a:t>18</a:t>
            </a:fld>
            <a:endParaRPr lang="en-GB" dirty="0"/>
          </a:p>
        </p:txBody>
      </p:sp>
    </p:spTree>
    <p:extLst>
      <p:ext uri="{BB962C8B-B14F-4D97-AF65-F5344CB8AC3E}">
        <p14:creationId xmlns:p14="http://schemas.microsoft.com/office/powerpoint/2010/main" val="553426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31C03BB-58C0-4D65-8D97-3F795B31AF62}" type="slidenum">
              <a:rPr lang="en-GB" smtClean="0"/>
              <a:t>25</a:t>
            </a:fld>
            <a:endParaRPr lang="en-GB" dirty="0"/>
          </a:p>
        </p:txBody>
      </p:sp>
    </p:spTree>
    <p:extLst>
      <p:ext uri="{BB962C8B-B14F-4D97-AF65-F5344CB8AC3E}">
        <p14:creationId xmlns:p14="http://schemas.microsoft.com/office/powerpoint/2010/main" val="2495813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31C03BB-58C0-4D65-8D97-3F795B31AF62}" type="slidenum">
              <a:rPr lang="en-GB" smtClean="0"/>
              <a:t>26</a:t>
            </a:fld>
            <a:endParaRPr lang="en-GB" dirty="0"/>
          </a:p>
        </p:txBody>
      </p:sp>
    </p:spTree>
    <p:extLst>
      <p:ext uri="{BB962C8B-B14F-4D97-AF65-F5344CB8AC3E}">
        <p14:creationId xmlns:p14="http://schemas.microsoft.com/office/powerpoint/2010/main" val="2495813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42950" y="2130446"/>
            <a:ext cx="8420100" cy="1470025"/>
          </a:xfrm>
        </p:spPr>
        <p:txBody>
          <a:bodyPr/>
          <a:lstStyle>
            <a:lvl1pPr>
              <a:defRPr/>
            </a:lvl1pPr>
          </a:lstStyle>
          <a:p>
            <a:r>
              <a:rPr lang="en-US" dirty="0"/>
              <a:t>Vanguard learning guides</a:t>
            </a:r>
            <a:endParaRPr lang="en-GB" dirty="0"/>
          </a:p>
        </p:txBody>
      </p:sp>
      <p:sp>
        <p:nvSpPr>
          <p:cNvPr id="3" name="Subtitle 2"/>
          <p:cNvSpPr>
            <a:spLocks noGrp="1"/>
          </p:cNvSpPr>
          <p:nvPr>
            <p:ph type="subTitle" idx="1" hasCustomPrompt="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This guide was co-produced be:</a:t>
            </a:r>
            <a:endParaRPr lang="en-GB" dirty="0"/>
          </a:p>
        </p:txBody>
      </p:sp>
      <p:sp>
        <p:nvSpPr>
          <p:cNvPr id="4" name="Date Placeholder 3"/>
          <p:cNvSpPr>
            <a:spLocks noGrp="1"/>
          </p:cNvSpPr>
          <p:nvPr>
            <p:ph type="dt" sz="half" idx="10"/>
          </p:nvPr>
        </p:nvSpPr>
        <p:spPr/>
        <p:txBody>
          <a:bodyPr/>
          <a:lstStyle/>
          <a:p>
            <a:fld id="{9599FD20-42E3-44C8-B91B-0DD179A5B525}" type="datetimeFigureOut">
              <a:rPr lang="en-GB" smtClean="0"/>
              <a:t>15/05/2018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C4FE83-3BB8-4BA7-BE20-D57CC0A125B0}" type="slidenum">
              <a:rPr lang="en-GB" smtClean="0"/>
              <a:t>‹#›</a:t>
            </a:fld>
            <a:endParaRPr lang="en-GB"/>
          </a:p>
        </p:txBody>
      </p:sp>
      <p:sp>
        <p:nvSpPr>
          <p:cNvPr id="8" name="TextBox 7"/>
          <p:cNvSpPr txBox="1"/>
          <p:nvPr/>
        </p:nvSpPr>
        <p:spPr>
          <a:xfrm>
            <a:off x="194471" y="5974541"/>
            <a:ext cx="9259029" cy="338554"/>
          </a:xfrm>
          <a:prstGeom prst="rect">
            <a:avLst/>
          </a:prstGeom>
          <a:noFill/>
        </p:spPr>
        <p:txBody>
          <a:bodyPr wrap="square" rtlCol="0">
            <a:spAutoFit/>
          </a:bodyPr>
          <a:lstStyle/>
          <a:p>
            <a:r>
              <a:rPr lang="en-GB" sz="2400" b="1" baseline="30000" dirty="0">
                <a:solidFill>
                  <a:prstClr val="white"/>
                </a:solidFill>
                <a:latin typeface="Arial"/>
                <a:cs typeface="Arial"/>
              </a:rPr>
              <a:t>Our values:</a:t>
            </a:r>
            <a:r>
              <a:rPr lang="en-GB" sz="2400" baseline="30000" dirty="0">
                <a:solidFill>
                  <a:prstClr val="white"/>
                </a:solidFill>
                <a:latin typeface="Arial"/>
                <a:cs typeface="Arial"/>
              </a:rPr>
              <a:t> clinical engagement, patient involvement, local ownership, national support</a:t>
            </a:r>
          </a:p>
        </p:txBody>
      </p:sp>
      <p:sp>
        <p:nvSpPr>
          <p:cNvPr id="9" name="TextBox 8"/>
          <p:cNvSpPr txBox="1"/>
          <p:nvPr/>
        </p:nvSpPr>
        <p:spPr>
          <a:xfrm>
            <a:off x="194472" y="6508638"/>
            <a:ext cx="3860510" cy="338554"/>
          </a:xfrm>
          <a:prstGeom prst="rect">
            <a:avLst/>
          </a:prstGeom>
          <a:noFill/>
        </p:spPr>
        <p:txBody>
          <a:bodyPr wrap="square" rtlCol="0">
            <a:spAutoFit/>
          </a:bodyPr>
          <a:lstStyle/>
          <a:p>
            <a:r>
              <a:rPr lang="en-GB" sz="2400" b="1" baseline="30000" dirty="0">
                <a:solidFill>
                  <a:srgbClr val="FFFFFF"/>
                </a:solidFill>
                <a:latin typeface="Arial"/>
                <a:cs typeface="Arial"/>
              </a:rPr>
              <a:t>www.england.nhs.uk/vanguards</a:t>
            </a:r>
          </a:p>
        </p:txBody>
      </p:sp>
      <p:sp>
        <p:nvSpPr>
          <p:cNvPr id="10" name="TextBox 9"/>
          <p:cNvSpPr txBox="1"/>
          <p:nvPr/>
        </p:nvSpPr>
        <p:spPr>
          <a:xfrm>
            <a:off x="5862762" y="6519446"/>
            <a:ext cx="3860510" cy="338554"/>
          </a:xfrm>
          <a:prstGeom prst="rect">
            <a:avLst/>
          </a:prstGeom>
          <a:noFill/>
        </p:spPr>
        <p:txBody>
          <a:bodyPr wrap="square" rtlCol="0">
            <a:spAutoFit/>
          </a:bodyPr>
          <a:lstStyle/>
          <a:p>
            <a:pPr algn="r"/>
            <a:r>
              <a:rPr lang="en-GB" sz="2400" b="1" baseline="30000" dirty="0">
                <a:solidFill>
                  <a:srgbClr val="FFFFFF"/>
                </a:solidFill>
                <a:latin typeface="Arial"/>
                <a:cs typeface="Arial"/>
              </a:rPr>
              <a:t>#futureNHS</a:t>
            </a:r>
          </a:p>
        </p:txBody>
      </p:sp>
    </p:spTree>
    <p:extLst>
      <p:ext uri="{BB962C8B-B14F-4D97-AF65-F5344CB8AC3E}">
        <p14:creationId xmlns:p14="http://schemas.microsoft.com/office/powerpoint/2010/main" val="3398509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599FD20-42E3-44C8-B91B-0DD179A5B525}" type="datetimeFigureOut">
              <a:rPr lang="en-GB" smtClean="0"/>
              <a:t>15/05/2018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C4FE83-3BB8-4BA7-BE20-D57CC0A125B0}" type="slidenum">
              <a:rPr lang="en-GB" smtClean="0"/>
              <a:t>‹#›</a:t>
            </a:fld>
            <a:endParaRPr lang="en-GB"/>
          </a:p>
        </p:txBody>
      </p:sp>
    </p:spTree>
    <p:extLst>
      <p:ext uri="{BB962C8B-B14F-4D97-AF65-F5344CB8AC3E}">
        <p14:creationId xmlns:p14="http://schemas.microsoft.com/office/powerpoint/2010/main" val="3429796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58885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21"/>
            <a:ext cx="84201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99FD20-42E3-44C8-B91B-0DD179A5B525}" type="datetimeFigureOut">
              <a:rPr lang="en-GB" smtClean="0"/>
              <a:t>15/05/2018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C4FE83-3BB8-4BA7-BE20-D57CC0A125B0}" type="slidenum">
              <a:rPr lang="en-GB" smtClean="0"/>
              <a:t>‹#›</a:t>
            </a:fld>
            <a:endParaRPr lang="en-GB"/>
          </a:p>
        </p:txBody>
      </p:sp>
    </p:spTree>
    <p:extLst>
      <p:ext uri="{BB962C8B-B14F-4D97-AF65-F5344CB8AC3E}">
        <p14:creationId xmlns:p14="http://schemas.microsoft.com/office/powerpoint/2010/main" val="739838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599FD20-42E3-44C8-B91B-0DD179A5B525}" type="datetimeFigureOut">
              <a:rPr lang="en-GB" smtClean="0"/>
              <a:t>15/05/2018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C4FE83-3BB8-4BA7-BE20-D57CC0A125B0}" type="slidenum">
              <a:rPr lang="en-GB" smtClean="0"/>
              <a:t>‹#›</a:t>
            </a:fld>
            <a:endParaRPr lang="en-GB"/>
          </a:p>
        </p:txBody>
      </p:sp>
    </p:spTree>
    <p:extLst>
      <p:ext uri="{BB962C8B-B14F-4D97-AF65-F5344CB8AC3E}">
        <p14:creationId xmlns:p14="http://schemas.microsoft.com/office/powerpoint/2010/main" val="3951758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599FD20-42E3-44C8-B91B-0DD179A5B525}" type="datetimeFigureOut">
              <a:rPr lang="en-GB" smtClean="0"/>
              <a:t>15/05/2018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BC4FE83-3BB8-4BA7-BE20-D57CC0A125B0}" type="slidenum">
              <a:rPr lang="en-GB" smtClean="0"/>
              <a:t>‹#›</a:t>
            </a:fld>
            <a:endParaRPr lang="en-GB"/>
          </a:p>
        </p:txBody>
      </p:sp>
    </p:spTree>
    <p:extLst>
      <p:ext uri="{BB962C8B-B14F-4D97-AF65-F5344CB8AC3E}">
        <p14:creationId xmlns:p14="http://schemas.microsoft.com/office/powerpoint/2010/main" val="577257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599FD20-42E3-44C8-B91B-0DD179A5B525}" type="datetimeFigureOut">
              <a:rPr lang="en-GB" smtClean="0"/>
              <a:t>15/05/2018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BC4FE83-3BB8-4BA7-BE20-D57CC0A125B0}" type="slidenum">
              <a:rPr lang="en-GB" smtClean="0"/>
              <a:t>‹#›</a:t>
            </a:fld>
            <a:endParaRPr lang="en-GB"/>
          </a:p>
        </p:txBody>
      </p:sp>
    </p:spTree>
    <p:extLst>
      <p:ext uri="{BB962C8B-B14F-4D97-AF65-F5344CB8AC3E}">
        <p14:creationId xmlns:p14="http://schemas.microsoft.com/office/powerpoint/2010/main" val="2282692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99FD20-42E3-44C8-B91B-0DD179A5B525}" type="datetimeFigureOut">
              <a:rPr lang="en-GB" smtClean="0"/>
              <a:t>15/05/2018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BC4FE83-3BB8-4BA7-BE20-D57CC0A125B0}" type="slidenum">
              <a:rPr lang="en-GB" smtClean="0"/>
              <a:t>‹#›</a:t>
            </a:fld>
            <a:endParaRPr lang="en-GB"/>
          </a:p>
        </p:txBody>
      </p:sp>
    </p:spTree>
    <p:extLst>
      <p:ext uri="{BB962C8B-B14F-4D97-AF65-F5344CB8AC3E}">
        <p14:creationId xmlns:p14="http://schemas.microsoft.com/office/powerpoint/2010/main" val="2409713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99FD20-42E3-44C8-B91B-0DD179A5B525}" type="datetimeFigureOut">
              <a:rPr lang="en-GB" smtClean="0"/>
              <a:t>15/05/2018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C4FE83-3BB8-4BA7-BE20-D57CC0A125B0}" type="slidenum">
              <a:rPr lang="en-GB" smtClean="0"/>
              <a:t>‹#›</a:t>
            </a:fld>
            <a:endParaRPr lang="en-GB"/>
          </a:p>
        </p:txBody>
      </p:sp>
    </p:spTree>
    <p:extLst>
      <p:ext uri="{BB962C8B-B14F-4D97-AF65-F5344CB8AC3E}">
        <p14:creationId xmlns:p14="http://schemas.microsoft.com/office/powerpoint/2010/main" val="43791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dirty="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99FD20-42E3-44C8-B91B-0DD179A5B525}" type="datetimeFigureOut">
              <a:rPr lang="en-GB" smtClean="0"/>
              <a:t>15/05/2018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C4FE83-3BB8-4BA7-BE20-D57CC0A125B0}" type="slidenum">
              <a:rPr lang="en-GB" smtClean="0"/>
              <a:t>‹#›</a:t>
            </a:fld>
            <a:endParaRPr lang="en-GB"/>
          </a:p>
        </p:txBody>
      </p:sp>
    </p:spTree>
    <p:extLst>
      <p:ext uri="{BB962C8B-B14F-4D97-AF65-F5344CB8AC3E}">
        <p14:creationId xmlns:p14="http://schemas.microsoft.com/office/powerpoint/2010/main" val="3797658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95300" y="635637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C93214-75EC-44A1-BAA1-964B41870B2C}" type="datetime1">
              <a:rPr lang="en-GB" smtClean="0">
                <a:solidFill>
                  <a:prstClr val="black">
                    <a:tint val="75000"/>
                  </a:prstClr>
                </a:solidFill>
              </a:rPr>
              <a:t>15/05/2018</a:t>
            </a:fld>
            <a:endParaRPr lang="en-GB" dirty="0">
              <a:solidFill>
                <a:prstClr val="black">
                  <a:tint val="75000"/>
                </a:prstClr>
              </a:solidFill>
            </a:endParaRPr>
          </a:p>
        </p:txBody>
      </p:sp>
      <p:sp>
        <p:nvSpPr>
          <p:cNvPr id="5" name="Footer Placeholder 4"/>
          <p:cNvSpPr>
            <a:spLocks noGrp="1"/>
          </p:cNvSpPr>
          <p:nvPr>
            <p:ph type="ftr" sz="quarter" idx="3"/>
          </p:nvPr>
        </p:nvSpPr>
        <p:spPr>
          <a:xfrm>
            <a:off x="3384550" y="6356371"/>
            <a:ext cx="3136900" cy="365125"/>
          </a:xfrm>
          <a:prstGeom prst="rect">
            <a:avLst/>
          </a:prstGeom>
        </p:spPr>
        <p:txBody>
          <a:bodyPr vert="horz" lIns="91440" tIns="45720" rIns="91440" bIns="45720" rtlCol="0" anchor="ctr"/>
          <a:lstStyle>
            <a:lvl1pPr algn="ctr">
              <a:defRPr sz="1200">
                <a:solidFill>
                  <a:schemeClr val="tx1"/>
                </a:solidFill>
              </a:defRPr>
            </a:lvl1pPr>
          </a:lstStyle>
          <a:p>
            <a:endParaRPr lang="en-GB" dirty="0"/>
          </a:p>
        </p:txBody>
      </p:sp>
      <p:sp>
        <p:nvSpPr>
          <p:cNvPr id="6" name="Slide Number Placeholder 5"/>
          <p:cNvSpPr>
            <a:spLocks noGrp="1"/>
          </p:cNvSpPr>
          <p:nvPr>
            <p:ph type="sldNum" sz="quarter" idx="4"/>
          </p:nvPr>
        </p:nvSpPr>
        <p:spPr>
          <a:xfrm>
            <a:off x="5109017" y="6492896"/>
            <a:ext cx="2311400" cy="365125"/>
          </a:xfrm>
          <a:prstGeom prst="rect">
            <a:avLst/>
          </a:prstGeom>
        </p:spPr>
        <p:txBody>
          <a:bodyPr vert="horz" lIns="91440" tIns="45720" rIns="91440" bIns="45720" rtlCol="0" anchor="ctr"/>
          <a:lstStyle>
            <a:lvl1pPr algn="r">
              <a:defRPr sz="1400" b="1">
                <a:solidFill>
                  <a:schemeClr val="tx1"/>
                </a:solidFill>
              </a:defRPr>
            </a:lvl1pPr>
          </a:lstStyle>
          <a:p>
            <a:fld id="{837ECE4D-FFBB-48A5-9C04-BB4821602E19}" type="slidenum">
              <a:rPr lang="en-GB" smtClean="0"/>
              <a:pPr/>
              <a:t>‹#›</a:t>
            </a:fld>
            <a:endParaRPr lang="en-GB" dirty="0"/>
          </a:p>
        </p:txBody>
      </p:sp>
      <p:pic>
        <p:nvPicPr>
          <p:cNvPr id="1026" name="Picture 2" descr="\\ims.gov.uk\data\Users\GBEXPVD\EXPHOME24\MHussain1\My Documents\NHSE Identity\NHS 10mm - RGB Blue.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769424" y="188317"/>
            <a:ext cx="893762" cy="360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46406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uture.nhs.uk/connect.ti/carehomes/view?objectId=9278448"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11.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12.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13.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28.xml"/><Relationship Id="rId3" Type="http://schemas.openxmlformats.org/officeDocument/2006/relationships/slide" Target="slide2.xml"/><Relationship Id="rId7" Type="http://schemas.openxmlformats.org/officeDocument/2006/relationships/slide" Target="slide12.xml"/><Relationship Id="rId12" Type="http://schemas.openxmlformats.org/officeDocument/2006/relationships/slide" Target="slide25.xml"/><Relationship Id="rId2" Type="http://schemas.openxmlformats.org/officeDocument/2006/relationships/hyperlink" Target="https://www.youtube.com/watch?v=gWG1aKuzPn8" TargetMode="External"/><Relationship Id="rId1" Type="http://schemas.openxmlformats.org/officeDocument/2006/relationships/slideLayout" Target="../slideLayouts/slideLayout2.xml"/><Relationship Id="rId6" Type="http://schemas.openxmlformats.org/officeDocument/2006/relationships/slide" Target="slide13.xml"/><Relationship Id="rId11" Type="http://schemas.openxmlformats.org/officeDocument/2006/relationships/slide" Target="slide19.xml"/><Relationship Id="rId5" Type="http://schemas.openxmlformats.org/officeDocument/2006/relationships/slide" Target="slide10.xml"/><Relationship Id="rId10" Type="http://schemas.openxmlformats.org/officeDocument/2006/relationships/slide" Target="slide23.xml"/><Relationship Id="rId4" Type="http://schemas.openxmlformats.org/officeDocument/2006/relationships/slide" Target="slide4.xml"/><Relationship Id="rId9" Type="http://schemas.openxmlformats.org/officeDocument/2006/relationships/slide" Target="slide7.xml"/></Relationships>
</file>

<file path=ppt/slides/_rels/slide14.xml.rels><?xml version="1.0" encoding="UTF-8" standalone="yes"?>
<Relationships xmlns="http://schemas.openxmlformats.org/package/2006/relationships"><Relationship Id="rId8" Type="http://schemas.openxmlformats.org/officeDocument/2006/relationships/slide" Target="slide2.xml"/><Relationship Id="rId13" Type="http://schemas.openxmlformats.org/officeDocument/2006/relationships/slide" Target="slide14.xml"/><Relationship Id="rId18" Type="http://schemas.openxmlformats.org/officeDocument/2006/relationships/slide" Target="slide28.xml"/><Relationship Id="rId3" Type="http://schemas.openxmlformats.org/officeDocument/2006/relationships/hyperlink" Target="https://www.england.nhs.uk/commissioning/nut-hyd/10-key-characteristics/" TargetMode="External"/><Relationship Id="rId7" Type="http://schemas.openxmlformats.org/officeDocument/2006/relationships/hyperlink" Target="https://www.gov.uk/government/publications/establishing-food-standards-for-nhs-hospitals" TargetMode="External"/><Relationship Id="rId12" Type="http://schemas.openxmlformats.org/officeDocument/2006/relationships/slide" Target="slide12.xml"/><Relationship Id="rId17" Type="http://schemas.openxmlformats.org/officeDocument/2006/relationships/slide" Target="slide25.xml"/><Relationship Id="rId2" Type="http://schemas.openxmlformats.org/officeDocument/2006/relationships/slideLayout" Target="../slideLayouts/slideLayout2.xml"/><Relationship Id="rId16" Type="http://schemas.openxmlformats.org/officeDocument/2006/relationships/slide" Target="slide19.xml"/><Relationship Id="rId1" Type="http://schemas.openxmlformats.org/officeDocument/2006/relationships/video" Target="https://www.youtube.com/embed/j6zQaMzsAtU" TargetMode="External"/><Relationship Id="rId6" Type="http://schemas.openxmlformats.org/officeDocument/2006/relationships/hyperlink" Target="https://www.gov.uk/government/uploads/system/uploads/attachment_data/file/648544/healthier_and_more_sustainable_catering_older_people_toolkit.pdf" TargetMode="External"/><Relationship Id="rId11" Type="http://schemas.openxmlformats.org/officeDocument/2006/relationships/slide" Target="slide13.xml"/><Relationship Id="rId5" Type="http://schemas.openxmlformats.org/officeDocument/2006/relationships/image" Target="../media/image3.png"/><Relationship Id="rId15" Type="http://schemas.openxmlformats.org/officeDocument/2006/relationships/slide" Target="slide23.xml"/><Relationship Id="rId10" Type="http://schemas.openxmlformats.org/officeDocument/2006/relationships/slide" Target="slide10.xml"/><Relationship Id="rId4" Type="http://schemas.openxmlformats.org/officeDocument/2006/relationships/hyperlink" Target="https://www.youtube.com/watch?v=j6zQaMzsAtU" TargetMode="External"/><Relationship Id="rId9" Type="http://schemas.openxmlformats.org/officeDocument/2006/relationships/slide" Target="slide4.xml"/><Relationship Id="rId14" Type="http://schemas.openxmlformats.org/officeDocument/2006/relationships/slide" Target="slide7.xml"/></Relationships>
</file>

<file path=ppt/slides/_rels/slide15.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28.xml"/><Relationship Id="rId3" Type="http://schemas.openxmlformats.org/officeDocument/2006/relationships/slide" Target="slide2.xml"/><Relationship Id="rId7" Type="http://schemas.openxmlformats.org/officeDocument/2006/relationships/slide" Target="slide12.xml"/><Relationship Id="rId12" Type="http://schemas.openxmlformats.org/officeDocument/2006/relationships/slide" Target="slide25.xml"/><Relationship Id="rId2" Type="http://schemas.openxmlformats.org/officeDocument/2006/relationships/hyperlink" Target="https://www.england.nhs.uk/commissioning/nut-hyd/10-key-characteristics/" TargetMode="External"/><Relationship Id="rId1" Type="http://schemas.openxmlformats.org/officeDocument/2006/relationships/slideLayout" Target="../slideLayouts/slideLayout2.xml"/><Relationship Id="rId6" Type="http://schemas.openxmlformats.org/officeDocument/2006/relationships/slide" Target="slide13.xml"/><Relationship Id="rId11" Type="http://schemas.openxmlformats.org/officeDocument/2006/relationships/slide" Target="slide19.xml"/><Relationship Id="rId5" Type="http://schemas.openxmlformats.org/officeDocument/2006/relationships/slide" Target="slide10.xml"/><Relationship Id="rId10" Type="http://schemas.openxmlformats.org/officeDocument/2006/relationships/slide" Target="slide23.xml"/><Relationship Id="rId4" Type="http://schemas.openxmlformats.org/officeDocument/2006/relationships/slide" Target="slide4.xml"/><Relationship Id="rId9" Type="http://schemas.openxmlformats.org/officeDocument/2006/relationships/slide" Target="slide7.xml"/></Relationships>
</file>

<file path=ppt/slides/_rels/slide16.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17.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slide" Target="slide25.xml"/><Relationship Id="rId3" Type="http://schemas.openxmlformats.org/officeDocument/2006/relationships/hyperlink" Target="http://www.cqc.org.uk/sites/default/files/20171020-adult-social-care-kloes-prompts-and-characteristics-final.pdf%20-" TargetMode="External"/><Relationship Id="rId7" Type="http://schemas.openxmlformats.org/officeDocument/2006/relationships/slide" Target="slide13.xml"/><Relationship Id="rId12" Type="http://schemas.openxmlformats.org/officeDocument/2006/relationships/slide" Target="slide19.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slide" Target="slide10.xml"/><Relationship Id="rId11" Type="http://schemas.openxmlformats.org/officeDocument/2006/relationships/slide" Target="slide23.xml"/><Relationship Id="rId5" Type="http://schemas.openxmlformats.org/officeDocument/2006/relationships/slide" Target="slide4.xml"/><Relationship Id="rId10" Type="http://schemas.openxmlformats.org/officeDocument/2006/relationships/slide" Target="slide7.xml"/><Relationship Id="rId4" Type="http://schemas.openxmlformats.org/officeDocument/2006/relationships/slide" Target="slide2.xml"/><Relationship Id="rId9" Type="http://schemas.openxmlformats.org/officeDocument/2006/relationships/slide" Target="slide14.xml"/><Relationship Id="rId14" Type="http://schemas.openxmlformats.org/officeDocument/2006/relationships/slide" Target="slide28.xml"/></Relationships>
</file>

<file path=ppt/slides/_rels/slide18.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slide" Target="slide25.xml"/><Relationship Id="rId3" Type="http://schemas.openxmlformats.org/officeDocument/2006/relationships/hyperlink" Target="http://www.cqc.org.uk/sites/default/files/20171220_ASC_assessment_framework_with_sources_of_evidence_v4_0_0.pdf" TargetMode="External"/><Relationship Id="rId7" Type="http://schemas.openxmlformats.org/officeDocument/2006/relationships/slide" Target="slide13.xml"/><Relationship Id="rId12" Type="http://schemas.openxmlformats.org/officeDocument/2006/relationships/slide" Target="slide19.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slide" Target="slide10.xml"/><Relationship Id="rId11" Type="http://schemas.openxmlformats.org/officeDocument/2006/relationships/slide" Target="slide23.xml"/><Relationship Id="rId5" Type="http://schemas.openxmlformats.org/officeDocument/2006/relationships/slide" Target="slide4.xml"/><Relationship Id="rId10" Type="http://schemas.openxmlformats.org/officeDocument/2006/relationships/slide" Target="slide7.xml"/><Relationship Id="rId4" Type="http://schemas.openxmlformats.org/officeDocument/2006/relationships/slide" Target="slide2.xml"/><Relationship Id="rId9" Type="http://schemas.openxmlformats.org/officeDocument/2006/relationships/slide" Target="slide14.xml"/><Relationship Id="rId14" Type="http://schemas.openxmlformats.org/officeDocument/2006/relationships/slide" Target="slide28.xml"/></Relationships>
</file>

<file path=ppt/slides/_rels/slide19.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28.xml"/><Relationship Id="rId3" Type="http://schemas.openxmlformats.org/officeDocument/2006/relationships/slide" Target="slide2.xml"/><Relationship Id="rId7" Type="http://schemas.openxmlformats.org/officeDocument/2006/relationships/slide" Target="slide12.xml"/><Relationship Id="rId12" Type="http://schemas.openxmlformats.org/officeDocument/2006/relationships/slide" Target="slide25.xml"/><Relationship Id="rId2" Type="http://schemas.openxmlformats.org/officeDocument/2006/relationships/hyperlink" Target="http://www.skillsforcare.org.uk/Learning-development/Care-Certificate/Care-Certificate.aspx" TargetMode="External"/><Relationship Id="rId1" Type="http://schemas.openxmlformats.org/officeDocument/2006/relationships/slideLayout" Target="../slideLayouts/slideLayout2.xml"/><Relationship Id="rId6" Type="http://schemas.openxmlformats.org/officeDocument/2006/relationships/slide" Target="slide13.xml"/><Relationship Id="rId11" Type="http://schemas.openxmlformats.org/officeDocument/2006/relationships/slide" Target="slide19.xml"/><Relationship Id="rId5" Type="http://schemas.openxmlformats.org/officeDocument/2006/relationships/slide" Target="slide10.xml"/><Relationship Id="rId10" Type="http://schemas.openxmlformats.org/officeDocument/2006/relationships/slide" Target="slide23.xml"/><Relationship Id="rId4" Type="http://schemas.openxmlformats.org/officeDocument/2006/relationships/slide" Target="slide4.xml"/><Relationship Id="rId9" Type="http://schemas.openxmlformats.org/officeDocument/2006/relationships/slide" Target="slide7.xml"/></Relationships>
</file>

<file path=ppt/slides/_rels/slide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23.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slide" Target="slide19.xml"/><Relationship Id="rId17" Type="http://schemas.openxmlformats.org/officeDocument/2006/relationships/slide" Target="slide28.xml"/><Relationship Id="rId2" Type="http://schemas.openxmlformats.org/officeDocument/2006/relationships/notesSlide" Target="../notesSlides/notesSlide2.xml"/><Relationship Id="rId16"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slide" Target="slide14.xml"/><Relationship Id="rId5" Type="http://schemas.openxmlformats.org/officeDocument/2006/relationships/slide" Target="slide5.xml"/><Relationship Id="rId15" Type="http://schemas.openxmlformats.org/officeDocument/2006/relationships/slide" Target="slide29.xml"/><Relationship Id="rId10" Type="http://schemas.openxmlformats.org/officeDocument/2006/relationships/slide" Target="slide13.xml"/><Relationship Id="rId4" Type="http://schemas.openxmlformats.org/officeDocument/2006/relationships/slide" Target="slide4.xml"/><Relationship Id="rId9" Type="http://schemas.openxmlformats.org/officeDocument/2006/relationships/slide" Target="slide12.xml"/><Relationship Id="rId14" Type="http://schemas.openxmlformats.org/officeDocument/2006/relationships/slide" Target="slide25.xml"/></Relationships>
</file>

<file path=ppt/slides/_rels/slide20.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21.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22.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23.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24.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25.xml.rels><?xml version="1.0" encoding="UTF-8" standalone="yes"?>
<Relationships xmlns="http://schemas.openxmlformats.org/package/2006/relationships"><Relationship Id="rId13" Type="http://schemas.openxmlformats.org/officeDocument/2006/relationships/hyperlink" Target="https://futurenhs.kahootz.com/connect.ti/carehomes/view?objectId=26524645" TargetMode="External"/><Relationship Id="rId18" Type="http://schemas.openxmlformats.org/officeDocument/2006/relationships/hyperlink" Target="https://futurenhs.kahootz.com/connect.ti/carehomes/view?objectId=26524805" TargetMode="External"/><Relationship Id="rId26" Type="http://schemas.openxmlformats.org/officeDocument/2006/relationships/hyperlink" Target="https://futurenhs.kahootz.com/connect.ti/carehomes/view?objectId=26524133" TargetMode="External"/><Relationship Id="rId39" Type="http://schemas.openxmlformats.org/officeDocument/2006/relationships/slide" Target="slide25.xml"/><Relationship Id="rId21" Type="http://schemas.openxmlformats.org/officeDocument/2006/relationships/hyperlink" Target="https://futurenhs.kahootz.com/connect.ti/carehomes/view?objectId=26524741" TargetMode="External"/><Relationship Id="rId34" Type="http://schemas.openxmlformats.org/officeDocument/2006/relationships/slide" Target="slide12.xml"/><Relationship Id="rId7" Type="http://schemas.openxmlformats.org/officeDocument/2006/relationships/hyperlink" Target="https://futurenhs.kahootz.com/connect.ti/carehomes/view?objectId=26524293" TargetMode="External"/><Relationship Id="rId12" Type="http://schemas.openxmlformats.org/officeDocument/2006/relationships/hyperlink" Target="https://futurenhs.kahootz.com/connect.ti/carehomes/view?objectId=26524677" TargetMode="External"/><Relationship Id="rId17" Type="http://schemas.openxmlformats.org/officeDocument/2006/relationships/hyperlink" Target="https://futurenhs.kahootz.com/connect.ti/carehomes/view?objectId=26524773" TargetMode="External"/><Relationship Id="rId25" Type="http://schemas.openxmlformats.org/officeDocument/2006/relationships/hyperlink" Target="https://futurenhs.kahootz.com/connect.ti/carehomes/view?objectId=26524453" TargetMode="External"/><Relationship Id="rId33" Type="http://schemas.openxmlformats.org/officeDocument/2006/relationships/slide" Target="slide13.xml"/><Relationship Id="rId38" Type="http://schemas.openxmlformats.org/officeDocument/2006/relationships/slide" Target="slide19.xml"/><Relationship Id="rId2" Type="http://schemas.openxmlformats.org/officeDocument/2006/relationships/notesSlide" Target="../notesSlides/notesSlide8.xml"/><Relationship Id="rId16" Type="http://schemas.openxmlformats.org/officeDocument/2006/relationships/hyperlink" Target="https://www.youtube.com/watch?v=gWG1aKuzPn8" TargetMode="External"/><Relationship Id="rId20" Type="http://schemas.openxmlformats.org/officeDocument/2006/relationships/hyperlink" Target="https://futurenhs.kahootz.com/connect.ti/carehomes/view?objectId=26524229" TargetMode="External"/><Relationship Id="rId29" Type="http://schemas.openxmlformats.org/officeDocument/2006/relationships/hyperlink" Target="https://futurenhs.kahootz.com/connect.ti/carehomes/view?objectId=26794245" TargetMode="External"/><Relationship Id="rId1" Type="http://schemas.openxmlformats.org/officeDocument/2006/relationships/slideLayout" Target="../slideLayouts/slideLayout2.xml"/><Relationship Id="rId6" Type="http://schemas.openxmlformats.org/officeDocument/2006/relationships/hyperlink" Target="https://futurenhs.kahootz.com/connect.ti/carehomes/view?objectId=26524517" TargetMode="External"/><Relationship Id="rId11" Type="http://schemas.openxmlformats.org/officeDocument/2006/relationships/hyperlink" Target="https://futurenhs.kahootz.com/connect.ti/carehomes/view?objectId=26524261" TargetMode="External"/><Relationship Id="rId24" Type="http://schemas.openxmlformats.org/officeDocument/2006/relationships/hyperlink" Target="https://futurenhs.kahootz.com/connect.ti/carehomes/view?objectId=26523973" TargetMode="External"/><Relationship Id="rId32" Type="http://schemas.openxmlformats.org/officeDocument/2006/relationships/slide" Target="slide10.xml"/><Relationship Id="rId37" Type="http://schemas.openxmlformats.org/officeDocument/2006/relationships/slide" Target="slide23.xml"/><Relationship Id="rId40" Type="http://schemas.openxmlformats.org/officeDocument/2006/relationships/slide" Target="slide28.xml"/><Relationship Id="rId5" Type="http://schemas.openxmlformats.org/officeDocument/2006/relationships/hyperlink" Target="https://futurenhs.kahootz.com/connect.ti/carehomes/view?objectId=26794437" TargetMode="External"/><Relationship Id="rId15" Type="http://schemas.openxmlformats.org/officeDocument/2006/relationships/hyperlink" Target="https://futurenhs.kahootz.com/connect.ti/carehomes/view?objectId=26523877" TargetMode="External"/><Relationship Id="rId23" Type="http://schemas.openxmlformats.org/officeDocument/2006/relationships/hyperlink" Target="https://futurenhs.kahootz.com/connect.ti/carehomes/view?objectId=26524101" TargetMode="External"/><Relationship Id="rId28" Type="http://schemas.openxmlformats.org/officeDocument/2006/relationships/hyperlink" Target="https://futurenhs.kahootz.com/connect.ti/carehomes/view?objectId=26525669" TargetMode="External"/><Relationship Id="rId36" Type="http://schemas.openxmlformats.org/officeDocument/2006/relationships/slide" Target="slide7.xml"/><Relationship Id="rId10" Type="http://schemas.openxmlformats.org/officeDocument/2006/relationships/hyperlink" Target="https://futurenhs.kahootz.com/connect.ti/carehomes/view?objectId=26524485" TargetMode="External"/><Relationship Id="rId19" Type="http://schemas.openxmlformats.org/officeDocument/2006/relationships/hyperlink" Target="https://futurenhs.kahootz.com/connect.ti/carehomes/view?objectId=26523909" TargetMode="External"/><Relationship Id="rId31" Type="http://schemas.openxmlformats.org/officeDocument/2006/relationships/slide" Target="slide4.xml"/><Relationship Id="rId4" Type="http://schemas.openxmlformats.org/officeDocument/2006/relationships/hyperlink" Target="https://futurenhs.kahootz.com/connect.ti/carehomes/view?objectId=26525637" TargetMode="External"/><Relationship Id="rId9" Type="http://schemas.openxmlformats.org/officeDocument/2006/relationships/hyperlink" Target="https://futurenhs.kahootz.com/connect.ti/carehomes/view?objectId=26524037" TargetMode="External"/><Relationship Id="rId14" Type="http://schemas.openxmlformats.org/officeDocument/2006/relationships/hyperlink" Target="https://futurenhs.kahootz.com/connect.ti/carehomes/view?objectId=26524069" TargetMode="External"/><Relationship Id="rId22" Type="http://schemas.openxmlformats.org/officeDocument/2006/relationships/hyperlink" Target="https://futurenhs.kahootz.com/connect.ti/carehomes/view?objectId=26524389" TargetMode="External"/><Relationship Id="rId27" Type="http://schemas.openxmlformats.org/officeDocument/2006/relationships/hyperlink" Target="https://futurenhs.kahootz.com/connect.ti/carehomes/view?objectId=26525605" TargetMode="External"/><Relationship Id="rId30" Type="http://schemas.openxmlformats.org/officeDocument/2006/relationships/slide" Target="slide2.xml"/><Relationship Id="rId35" Type="http://schemas.openxmlformats.org/officeDocument/2006/relationships/slide" Target="slide14.xml"/><Relationship Id="rId8" Type="http://schemas.openxmlformats.org/officeDocument/2006/relationships/hyperlink" Target="https://futurenhs.kahootz.com/connect.ti/carehomes/view?objectId=26523813" TargetMode="External"/><Relationship Id="rId3" Type="http://schemas.openxmlformats.org/officeDocument/2006/relationships/hyperlink" Target="https://futurenhs.kahootz.com/connect.ti/carehomes/view?objectId=26525573" TargetMode="External"/></Relationships>
</file>

<file path=ppt/slides/_rels/slide26.xml.rels><?xml version="1.0" encoding="UTF-8" standalone="yes"?>
<Relationships xmlns="http://schemas.openxmlformats.org/package/2006/relationships"><Relationship Id="rId8" Type="http://schemas.openxmlformats.org/officeDocument/2006/relationships/hyperlink" Target="http://www.happyhealthyathome.org/news/downloads/8-nourish-resource-pack/file" TargetMode="External"/><Relationship Id="rId13" Type="http://schemas.openxmlformats.org/officeDocument/2006/relationships/hyperlink" Target="http://www.e-lfh.org.uk/programmes/improving-mouth-care" TargetMode="External"/><Relationship Id="rId18" Type="http://schemas.openxmlformats.org/officeDocument/2006/relationships/slide" Target="slide10.xml"/><Relationship Id="rId26" Type="http://schemas.openxmlformats.org/officeDocument/2006/relationships/slide" Target="slide28.xml"/><Relationship Id="rId3" Type="http://schemas.openxmlformats.org/officeDocument/2006/relationships/hyperlink" Target="https://www.england.nhs.uk/commissioning/nut-hyd/" TargetMode="External"/><Relationship Id="rId21" Type="http://schemas.openxmlformats.org/officeDocument/2006/relationships/slide" Target="slide14.xml"/><Relationship Id="rId7" Type="http://schemas.openxmlformats.org/officeDocument/2006/relationships/hyperlink" Target="http://wessexahsn.org.uk/programmes/9/nutrition" TargetMode="External"/><Relationship Id="rId12" Type="http://schemas.openxmlformats.org/officeDocument/2006/relationships/hyperlink" Target="https://doclibrary-rcht.cornwall.nhs.uk/DocumentsLibrary/KernowCCG/OurServices/Safeguarding/OperatingStandardsForCareHomes.pdf" TargetMode="External"/><Relationship Id="rId17" Type="http://schemas.openxmlformats.org/officeDocument/2006/relationships/slide" Target="slide4.xml"/><Relationship Id="rId25" Type="http://schemas.openxmlformats.org/officeDocument/2006/relationships/slide" Target="slide25.xml"/><Relationship Id="rId2" Type="http://schemas.openxmlformats.org/officeDocument/2006/relationships/notesSlide" Target="../notesSlides/notesSlide9.xml"/><Relationship Id="rId16" Type="http://schemas.openxmlformats.org/officeDocument/2006/relationships/slide" Target="slide2.xml"/><Relationship Id="rId20" Type="http://schemas.openxmlformats.org/officeDocument/2006/relationships/slide" Target="slide12.xml"/><Relationship Id="rId1" Type="http://schemas.openxmlformats.org/officeDocument/2006/relationships/slideLayout" Target="../slideLayouts/slideLayout2.xml"/><Relationship Id="rId6" Type="http://schemas.openxmlformats.org/officeDocument/2006/relationships/hyperlink" Target="http://www.malnutritiontaskforce.org.uk/wp-content/uploads/2014/07/CH-Bedfordshire_Food_First_Programme.pdf" TargetMode="External"/><Relationship Id="rId11" Type="http://schemas.openxmlformats.org/officeDocument/2006/relationships/hyperlink" Target="https://hydrationcareconsultancy.co.uk/" TargetMode="External"/><Relationship Id="rId24" Type="http://schemas.openxmlformats.org/officeDocument/2006/relationships/slide" Target="slide19.xml"/><Relationship Id="rId5" Type="http://schemas.openxmlformats.org/officeDocument/2006/relationships/hyperlink" Target="http://www.cqc.org.uk/guidance-providers/adult-social-care/key-lines-enquiry-adult-social-care-services" TargetMode="External"/><Relationship Id="rId15" Type="http://schemas.openxmlformats.org/officeDocument/2006/relationships/hyperlink" Target="https://futurenhs.kahootz.com/connect.ti/carehomes/view?objectId=26524837" TargetMode="External"/><Relationship Id="rId23" Type="http://schemas.openxmlformats.org/officeDocument/2006/relationships/slide" Target="slide23.xml"/><Relationship Id="rId10" Type="http://schemas.openxmlformats.org/officeDocument/2006/relationships/hyperlink" Target="http://uk.cochrane.org/news/dehydration-do-we-really-know-how-spot-it" TargetMode="External"/><Relationship Id="rId19" Type="http://schemas.openxmlformats.org/officeDocument/2006/relationships/slide" Target="slide13.xml"/><Relationship Id="rId4" Type="http://schemas.openxmlformats.org/officeDocument/2006/relationships/hyperlink" Target="https://www.england.nhs.uk/commissioning/nut-hyd/10-key-characteristics/" TargetMode="External"/><Relationship Id="rId9" Type="http://schemas.openxmlformats.org/officeDocument/2006/relationships/hyperlink" Target="https://futurenhs.kahootz.com/connect.ti/carehomes/view?objectId=26524901" TargetMode="External"/><Relationship Id="rId14" Type="http://schemas.openxmlformats.org/officeDocument/2006/relationships/hyperlink" Target="https://futurenhs.kahootz.com/connect.ti/carehomes/view?objectId=26524869" TargetMode="External"/><Relationship Id="rId22" Type="http://schemas.openxmlformats.org/officeDocument/2006/relationships/slide" Target="slide7.xml"/></Relationships>
</file>

<file path=ppt/slides/_rels/slide27.xml.rels><?xml version="1.0" encoding="UTF-8" standalone="yes"?>
<Relationships xmlns="http://schemas.openxmlformats.org/package/2006/relationships"><Relationship Id="rId8" Type="http://schemas.openxmlformats.org/officeDocument/2006/relationships/hyperlink" Target="http://www.cochrane.org/CD009647/RENAL_clinical-symptoms-signs-and-tests-for-identification-of-impending-and-current-water-loss-dehydration-in-older-people" TargetMode="External"/><Relationship Id="rId13" Type="http://schemas.openxmlformats.org/officeDocument/2006/relationships/hyperlink" Target="http://www.mouthcarematters.hee.nhs.uk/about-the-programme/" TargetMode="External"/><Relationship Id="rId18" Type="http://schemas.openxmlformats.org/officeDocument/2006/relationships/hyperlink" Target="https://futurenhs.kahootz.com/connect.ti/carehomes/view?objectId=26525125" TargetMode="External"/><Relationship Id="rId26" Type="http://schemas.openxmlformats.org/officeDocument/2006/relationships/slide" Target="slide12.xml"/><Relationship Id="rId3" Type="http://schemas.openxmlformats.org/officeDocument/2006/relationships/hyperlink" Target="http://www.bapen.org.uk/resources-and-education/publications-and-reports/nsw-reports/care-home-reports" TargetMode="External"/><Relationship Id="rId21" Type="http://schemas.openxmlformats.org/officeDocument/2006/relationships/hyperlink" Target="https://futurenhs.kahootz.com/connect.ti/carehomes/view?objectId=26525029" TargetMode="External"/><Relationship Id="rId7" Type="http://schemas.openxmlformats.org/officeDocument/2006/relationships/hyperlink" Target="http://nrl.northumbria.ac.uk/27826/" TargetMode="External"/><Relationship Id="rId12" Type="http://schemas.openxmlformats.org/officeDocument/2006/relationships/hyperlink" Target="https://www.sciencedirect.com/science/article/pii/S152586101400694X" TargetMode="External"/><Relationship Id="rId17" Type="http://schemas.openxmlformats.org/officeDocument/2006/relationships/hyperlink" Target="https://futurenhs.kahootz.com/connect.ti/carehomes/view?objectId=26524933" TargetMode="External"/><Relationship Id="rId25" Type="http://schemas.openxmlformats.org/officeDocument/2006/relationships/slide" Target="slide13.xml"/><Relationship Id="rId2" Type="http://schemas.openxmlformats.org/officeDocument/2006/relationships/notesSlide" Target="../notesSlides/notesSlide10.xml"/><Relationship Id="rId16" Type="http://schemas.openxmlformats.org/officeDocument/2006/relationships/hyperlink" Target="https://futurenhs.kahootz.com/connect.ti/carehomes/view?objectId=26525061" TargetMode="External"/><Relationship Id="rId20" Type="http://schemas.openxmlformats.org/officeDocument/2006/relationships/hyperlink" Target="https://futurenhs.kahootz.com/connect.ti/carehomes/view?objectId=26524997" TargetMode="External"/><Relationship Id="rId29" Type="http://schemas.openxmlformats.org/officeDocument/2006/relationships/slide" Target="slide23.xml"/><Relationship Id="rId1" Type="http://schemas.openxmlformats.org/officeDocument/2006/relationships/slideLayout" Target="../slideLayouts/slideLayout2.xml"/><Relationship Id="rId6" Type="http://schemas.openxmlformats.org/officeDocument/2006/relationships/hyperlink" Target="https://www1.bournemouth.ac.uk/study/courses/msc-nutrition-behaviour" TargetMode="External"/><Relationship Id="rId11" Type="http://schemas.openxmlformats.org/officeDocument/2006/relationships/hyperlink" Target="https://academic.oup.com/biomedgerontology/article/71/10/1341/2198056" TargetMode="External"/><Relationship Id="rId24" Type="http://schemas.openxmlformats.org/officeDocument/2006/relationships/slide" Target="slide10.xml"/><Relationship Id="rId32" Type="http://schemas.openxmlformats.org/officeDocument/2006/relationships/slide" Target="slide28.xml"/><Relationship Id="rId5" Type="http://schemas.openxmlformats.org/officeDocument/2006/relationships/hyperlink" Target="https://research.bournemouth.ac.uk/project/nufeast-nutritional-well-being-and-growing-food/" TargetMode="External"/><Relationship Id="rId15" Type="http://schemas.openxmlformats.org/officeDocument/2006/relationships/hyperlink" Target="https://futurenhs.kahootz.com/connect.ti/carehomes/view?objectId=26525093" TargetMode="External"/><Relationship Id="rId23" Type="http://schemas.openxmlformats.org/officeDocument/2006/relationships/slide" Target="slide4.xml"/><Relationship Id="rId28" Type="http://schemas.openxmlformats.org/officeDocument/2006/relationships/slide" Target="slide7.xml"/><Relationship Id="rId10" Type="http://schemas.openxmlformats.org/officeDocument/2006/relationships/hyperlink" Target="https://www.medscape.com/medline/abstract/25444573" TargetMode="External"/><Relationship Id="rId19" Type="http://schemas.openxmlformats.org/officeDocument/2006/relationships/hyperlink" Target="https://futurenhs.kahootz.com/connect.ti/carehomes/view?objectId=26524965" TargetMode="External"/><Relationship Id="rId31" Type="http://schemas.openxmlformats.org/officeDocument/2006/relationships/slide" Target="slide25.xml"/><Relationship Id="rId4" Type="http://schemas.openxmlformats.org/officeDocument/2006/relationships/hyperlink" Target="https://research.bournemouth.ac.uk/project/understanding-nutrition-and-dementia/" TargetMode="External"/><Relationship Id="rId9" Type="http://schemas.openxmlformats.org/officeDocument/2006/relationships/hyperlink" Target="https://www.nursingtimes.net/Journals/2015/08/03/t/r/u/050815_Detecting-dehydration-in-older-people--useful-tests.pdf" TargetMode="External"/><Relationship Id="rId14" Type="http://schemas.openxmlformats.org/officeDocument/2006/relationships/hyperlink" Target="https://vimeo.com/fnsnm/review/149257401/a72f3a0f8a" TargetMode="External"/><Relationship Id="rId22" Type="http://schemas.openxmlformats.org/officeDocument/2006/relationships/slide" Target="slide2.xml"/><Relationship Id="rId27" Type="http://schemas.openxmlformats.org/officeDocument/2006/relationships/slide" Target="slide14.xml"/><Relationship Id="rId30" Type="http://schemas.openxmlformats.org/officeDocument/2006/relationships/slide" Target="slide19.xml"/></Relationships>
</file>

<file path=ppt/slides/_rels/slide28.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29.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3.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4.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slide" Target="slide19.xml"/><Relationship Id="rId3" Type="http://schemas.openxmlformats.org/officeDocument/2006/relationships/hyperlink" Target="http://www.kssahsn.net/what-we-do/moderating-demand/Hydrate/Documents/Hydrate%20in%20Care%20homes%20Project%20Final%20%20%20%20%20Evaluation%20v22%20(2).pdf" TargetMode="External"/><Relationship Id="rId7" Type="http://schemas.openxmlformats.org/officeDocument/2006/relationships/slide" Target="slide10.xml"/><Relationship Id="rId12" Type="http://schemas.openxmlformats.org/officeDocument/2006/relationships/slide" Target="slide2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slide" Target="slide4.xml"/><Relationship Id="rId11" Type="http://schemas.openxmlformats.org/officeDocument/2006/relationships/slide" Target="slide7.xml"/><Relationship Id="rId5" Type="http://schemas.openxmlformats.org/officeDocument/2006/relationships/slide" Target="slide2.xml"/><Relationship Id="rId15" Type="http://schemas.openxmlformats.org/officeDocument/2006/relationships/slide" Target="slide28.xml"/><Relationship Id="rId10" Type="http://schemas.openxmlformats.org/officeDocument/2006/relationships/slide" Target="slide14.xml"/><Relationship Id="rId4" Type="http://schemas.openxmlformats.org/officeDocument/2006/relationships/hyperlink" Target="http://www.cqc.org.uk/sites/default/files/20150327_asc_residential_provider_handbook_appendices_march_15_update_01.pdf" TargetMode="External"/><Relationship Id="rId9" Type="http://schemas.openxmlformats.org/officeDocument/2006/relationships/slide" Target="slide12.xml"/><Relationship Id="rId14" Type="http://schemas.openxmlformats.org/officeDocument/2006/relationships/slide" Target="slide25.xml"/></Relationships>
</file>

<file path=ppt/slides/_rels/slide5.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slide" Target="slide25.xml"/><Relationship Id="rId3" Type="http://schemas.openxmlformats.org/officeDocument/2006/relationships/image" Target="../media/image2.png"/><Relationship Id="rId7" Type="http://schemas.openxmlformats.org/officeDocument/2006/relationships/slide" Target="slide13.xml"/><Relationship Id="rId12" Type="http://schemas.openxmlformats.org/officeDocument/2006/relationships/slide" Target="slide19.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10.xml"/><Relationship Id="rId11" Type="http://schemas.openxmlformats.org/officeDocument/2006/relationships/slide" Target="slide23.xml"/><Relationship Id="rId5" Type="http://schemas.openxmlformats.org/officeDocument/2006/relationships/slide" Target="slide4.xml"/><Relationship Id="rId10" Type="http://schemas.openxmlformats.org/officeDocument/2006/relationships/slide" Target="slide7.xml"/><Relationship Id="rId4" Type="http://schemas.openxmlformats.org/officeDocument/2006/relationships/slide" Target="slide2.xml"/><Relationship Id="rId9" Type="http://schemas.openxmlformats.org/officeDocument/2006/relationships/slide" Target="slide14.xml"/><Relationship Id="rId14" Type="http://schemas.openxmlformats.org/officeDocument/2006/relationships/slide" Target="slide28.xml"/></Relationships>
</file>

<file path=ppt/slides/_rels/slide6.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28.xml"/><Relationship Id="rId3" Type="http://schemas.openxmlformats.org/officeDocument/2006/relationships/slide" Target="slide2.xml"/><Relationship Id="rId7" Type="http://schemas.openxmlformats.org/officeDocument/2006/relationships/slide" Target="slide12.xml"/><Relationship Id="rId12" Type="http://schemas.openxmlformats.org/officeDocument/2006/relationships/slide" Target="slide2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slide" Target="slide13.xml"/><Relationship Id="rId11" Type="http://schemas.openxmlformats.org/officeDocument/2006/relationships/slide" Target="slide19.xml"/><Relationship Id="rId5" Type="http://schemas.openxmlformats.org/officeDocument/2006/relationships/slide" Target="slide10.xml"/><Relationship Id="rId10" Type="http://schemas.openxmlformats.org/officeDocument/2006/relationships/slide" Target="slide23.xml"/><Relationship Id="rId4" Type="http://schemas.openxmlformats.org/officeDocument/2006/relationships/slide" Target="slide4.xml"/><Relationship Id="rId9" Type="http://schemas.openxmlformats.org/officeDocument/2006/relationships/slide" Target="slide7.xml"/></Relationships>
</file>

<file path=ppt/slides/_rels/slide7.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28.xml"/><Relationship Id="rId3" Type="http://schemas.openxmlformats.org/officeDocument/2006/relationships/slide" Target="slide2.xml"/><Relationship Id="rId7" Type="http://schemas.openxmlformats.org/officeDocument/2006/relationships/slide" Target="slide12.xml"/><Relationship Id="rId12" Type="http://schemas.openxmlformats.org/officeDocument/2006/relationships/slide" Target="slide25.xml"/><Relationship Id="rId2" Type="http://schemas.openxmlformats.org/officeDocument/2006/relationships/hyperlink" Target="https://futurenhs.kahootz.com/connect.ti/carehomes/view?objectId=26525669" TargetMode="External"/><Relationship Id="rId1" Type="http://schemas.openxmlformats.org/officeDocument/2006/relationships/slideLayout" Target="../slideLayouts/slideLayout2.xml"/><Relationship Id="rId6" Type="http://schemas.openxmlformats.org/officeDocument/2006/relationships/slide" Target="slide13.xml"/><Relationship Id="rId11" Type="http://schemas.openxmlformats.org/officeDocument/2006/relationships/slide" Target="slide19.xml"/><Relationship Id="rId5" Type="http://schemas.openxmlformats.org/officeDocument/2006/relationships/slide" Target="slide10.xml"/><Relationship Id="rId10" Type="http://schemas.openxmlformats.org/officeDocument/2006/relationships/slide" Target="slide23.xml"/><Relationship Id="rId4" Type="http://schemas.openxmlformats.org/officeDocument/2006/relationships/slide" Target="slide4.xml"/><Relationship Id="rId9" Type="http://schemas.openxmlformats.org/officeDocument/2006/relationships/slide" Target="slide7.xml"/></Relationships>
</file>

<file path=ppt/slides/_rels/slide8.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_rels/slide9.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28.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5.xml"/><Relationship Id="rId5" Type="http://schemas.openxmlformats.org/officeDocument/2006/relationships/slide" Target="slide13.xml"/><Relationship Id="rId10" Type="http://schemas.openxmlformats.org/officeDocument/2006/relationships/slide" Target="slide19.xml"/><Relationship Id="rId4" Type="http://schemas.openxmlformats.org/officeDocument/2006/relationships/slide" Target="slide10.xml"/><Relationship Id="rId9" Type="http://schemas.openxmlformats.org/officeDocument/2006/relationships/slide" Target="slide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0532" y="1844824"/>
            <a:ext cx="8420100" cy="2664296"/>
          </a:xfrm>
        </p:spPr>
        <p:txBody>
          <a:bodyPr>
            <a:normAutofit/>
          </a:bodyPr>
          <a:lstStyle/>
          <a:p>
            <a:r>
              <a:rPr lang="en-GB" sz="3600" dirty="0">
                <a:solidFill>
                  <a:srgbClr val="0070C0"/>
                </a:solidFill>
              </a:rPr>
              <a:t>Enhanced Health in Care Homes (EHCH)</a:t>
            </a:r>
            <a:br>
              <a:rPr lang="en-GB" sz="3600" dirty="0">
                <a:solidFill>
                  <a:srgbClr val="0070C0"/>
                </a:solidFill>
              </a:rPr>
            </a:br>
            <a:r>
              <a:rPr lang="en-GB" sz="4800" b="1" dirty="0">
                <a:solidFill>
                  <a:srgbClr val="0070C0"/>
                </a:solidFill>
              </a:rPr>
              <a:t>Vanguard learning guide</a:t>
            </a:r>
            <a:br>
              <a:rPr lang="en-GB" sz="3600" dirty="0">
                <a:solidFill>
                  <a:srgbClr val="0070C0"/>
                </a:solidFill>
              </a:rPr>
            </a:br>
            <a:r>
              <a:rPr lang="en-GB" sz="3600" dirty="0">
                <a:solidFill>
                  <a:srgbClr val="0070C0"/>
                </a:solidFill>
              </a:rPr>
              <a:t>EHCH element 1.3</a:t>
            </a:r>
            <a:br>
              <a:rPr lang="en-GB" sz="3600" dirty="0">
                <a:solidFill>
                  <a:srgbClr val="0070C0"/>
                </a:solidFill>
              </a:rPr>
            </a:br>
            <a:r>
              <a:rPr lang="en-GB" sz="3600" dirty="0">
                <a:solidFill>
                  <a:srgbClr val="0070C0"/>
                </a:solidFill>
              </a:rPr>
              <a:t>Hydration and nutrition</a:t>
            </a:r>
          </a:p>
        </p:txBody>
      </p:sp>
      <p:sp>
        <p:nvSpPr>
          <p:cNvPr id="4" name="TextBox 3"/>
          <p:cNvSpPr txBox="1"/>
          <p:nvPr/>
        </p:nvSpPr>
        <p:spPr>
          <a:xfrm>
            <a:off x="6969224" y="4797152"/>
            <a:ext cx="2952328" cy="923330"/>
          </a:xfrm>
          <a:prstGeom prst="rect">
            <a:avLst/>
          </a:prstGeom>
          <a:noFill/>
        </p:spPr>
        <p:txBody>
          <a:bodyPr wrap="square" rtlCol="0">
            <a:spAutoFit/>
          </a:bodyPr>
          <a:lstStyle/>
          <a:p>
            <a:pPr algn="ctr"/>
            <a:r>
              <a:rPr lang="en-GB" b="1" i="1" dirty="0">
                <a:solidFill>
                  <a:prstClr val="white"/>
                </a:solidFill>
              </a:rPr>
              <a:t>This is a live document: </a:t>
            </a:r>
          </a:p>
          <a:p>
            <a:pPr algn="ctr"/>
            <a:r>
              <a:rPr lang="en-GB" b="1" dirty="0">
                <a:solidFill>
                  <a:prstClr val="white"/>
                </a:solidFill>
              </a:rPr>
              <a:t>Version 1.0</a:t>
            </a:r>
          </a:p>
          <a:p>
            <a:pPr algn="ctr"/>
            <a:r>
              <a:rPr lang="en-GB" b="1" dirty="0">
                <a:solidFill>
                  <a:prstClr val="white"/>
                </a:solidFill>
              </a:rPr>
              <a:t>29/06/2017</a:t>
            </a:r>
          </a:p>
        </p:txBody>
      </p:sp>
      <p:sp>
        <p:nvSpPr>
          <p:cNvPr id="3" name="TextBox 2"/>
          <p:cNvSpPr txBox="1"/>
          <p:nvPr/>
        </p:nvSpPr>
        <p:spPr>
          <a:xfrm>
            <a:off x="272480" y="4797152"/>
            <a:ext cx="4968552" cy="2031325"/>
          </a:xfrm>
          <a:prstGeom prst="rect">
            <a:avLst/>
          </a:prstGeom>
          <a:noFill/>
        </p:spPr>
        <p:txBody>
          <a:bodyPr wrap="square" rtlCol="0">
            <a:spAutoFit/>
          </a:bodyPr>
          <a:lstStyle/>
          <a:p>
            <a:endParaRPr lang="en-GB" b="1" dirty="0">
              <a:solidFill>
                <a:prstClr val="black"/>
              </a:solidFill>
            </a:endParaRPr>
          </a:p>
          <a:p>
            <a:endParaRPr lang="en-GB" b="1" dirty="0">
              <a:solidFill>
                <a:prstClr val="black"/>
              </a:solidFill>
            </a:endParaRPr>
          </a:p>
          <a:p>
            <a:endParaRPr lang="en-GB" b="1" dirty="0">
              <a:solidFill>
                <a:prstClr val="black"/>
              </a:solidFill>
            </a:endParaRPr>
          </a:p>
          <a:p>
            <a:r>
              <a:rPr lang="en-GB" b="1" dirty="0">
                <a:solidFill>
                  <a:prstClr val="black"/>
                </a:solidFill>
              </a:rPr>
              <a:t>This guide was co-produced by:</a:t>
            </a:r>
          </a:p>
          <a:p>
            <a:pPr marL="285750" indent="-285750">
              <a:buFont typeface="Arial" panose="020B0604020202020204" pitchFamily="34" charset="0"/>
              <a:buChar char="•"/>
            </a:pPr>
            <a:r>
              <a:rPr lang="en-GB" dirty="0">
                <a:solidFill>
                  <a:prstClr val="black"/>
                </a:solidFill>
              </a:rPr>
              <a:t>Newcastle Gateshead CCG</a:t>
            </a:r>
          </a:p>
          <a:p>
            <a:pPr marL="285750" indent="-285750">
              <a:buFont typeface="Arial" panose="020B0604020202020204" pitchFamily="34" charset="0"/>
              <a:buChar char="•"/>
            </a:pPr>
            <a:r>
              <a:rPr lang="en-GB" dirty="0">
                <a:solidFill>
                  <a:prstClr val="black"/>
                </a:solidFill>
              </a:rPr>
              <a:t>Sutton Homes of Care</a:t>
            </a:r>
          </a:p>
          <a:p>
            <a:pPr marL="285750" indent="-285750">
              <a:buFont typeface="Arial" panose="020B0604020202020204" pitchFamily="34" charset="0"/>
              <a:buChar char="•"/>
            </a:pPr>
            <a:r>
              <a:rPr lang="en-GB" dirty="0">
                <a:ea typeface="Times New Roman"/>
                <a:cs typeface="Calibri"/>
              </a:rPr>
              <a:t>Connecting Care Wakefield</a:t>
            </a:r>
            <a:endParaRPr lang="en-GB" dirty="0">
              <a:solidFill>
                <a:prstClr val="black"/>
              </a:solidFill>
            </a:endParaRPr>
          </a:p>
        </p:txBody>
      </p:sp>
      <p:sp>
        <p:nvSpPr>
          <p:cNvPr id="5" name="TextBox 4"/>
          <p:cNvSpPr txBox="1"/>
          <p:nvPr/>
        </p:nvSpPr>
        <p:spPr>
          <a:xfrm>
            <a:off x="7833320" y="5264273"/>
            <a:ext cx="2016224" cy="369332"/>
          </a:xfrm>
          <a:prstGeom prst="rect">
            <a:avLst/>
          </a:prstGeom>
          <a:noFill/>
        </p:spPr>
        <p:txBody>
          <a:bodyPr wrap="square" rtlCol="0">
            <a:spAutoFit/>
          </a:bodyPr>
          <a:lstStyle/>
          <a:p>
            <a:pPr algn="r"/>
            <a:r>
              <a:rPr lang="en-GB" dirty="0">
                <a:solidFill>
                  <a:prstClr val="black"/>
                </a:solidFill>
              </a:rPr>
              <a:t>May 2018</a:t>
            </a:r>
          </a:p>
        </p:txBody>
      </p:sp>
      <p:sp>
        <p:nvSpPr>
          <p:cNvPr id="6" name="TextBox 5"/>
          <p:cNvSpPr txBox="1"/>
          <p:nvPr/>
        </p:nvSpPr>
        <p:spPr>
          <a:xfrm>
            <a:off x="5401294" y="6257836"/>
            <a:ext cx="4448250" cy="600164"/>
          </a:xfrm>
          <a:prstGeom prst="rect">
            <a:avLst/>
          </a:prstGeom>
          <a:noFill/>
        </p:spPr>
        <p:txBody>
          <a:bodyPr wrap="square" rtlCol="0">
            <a:spAutoFit/>
          </a:bodyPr>
          <a:lstStyle/>
          <a:p>
            <a:r>
              <a:rPr lang="en-GB" sz="1100" dirty="0">
                <a:solidFill>
                  <a:prstClr val="black"/>
                </a:solidFill>
              </a:rPr>
              <a:t>Please note this is an uncontrolled copy of the learning guide. The controlled version can be found on the </a:t>
            </a:r>
            <a:r>
              <a:rPr lang="en-GB" sz="1100" dirty="0" err="1">
                <a:solidFill>
                  <a:prstClr val="black"/>
                </a:solidFill>
              </a:rPr>
              <a:t>FutureNHS</a:t>
            </a:r>
            <a:r>
              <a:rPr lang="en-GB" sz="1100" dirty="0">
                <a:solidFill>
                  <a:prstClr val="black"/>
                </a:solidFill>
              </a:rPr>
              <a:t> collaboration platform here: </a:t>
            </a:r>
            <a:r>
              <a:rPr lang="en-GB" sz="1100" dirty="0">
                <a:solidFill>
                  <a:prstClr val="black"/>
                </a:solidFill>
                <a:hlinkClick r:id="rId3"/>
              </a:rPr>
              <a:t>https://future.nhs.uk/connect.ti/carehomes/view?objectId=9278448</a:t>
            </a:r>
            <a:r>
              <a:rPr lang="en-GB" sz="1100" dirty="0">
                <a:solidFill>
                  <a:prstClr val="black"/>
                </a:solidFill>
              </a:rPr>
              <a:t> </a:t>
            </a:r>
          </a:p>
        </p:txBody>
      </p:sp>
    </p:spTree>
    <p:extLst>
      <p:ext uri="{BB962C8B-B14F-4D97-AF65-F5344CB8AC3E}">
        <p14:creationId xmlns:p14="http://schemas.microsoft.com/office/powerpoint/2010/main" val="3418422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5" y="620688"/>
            <a:ext cx="9945555" cy="576064"/>
          </a:xfrm>
        </p:spPr>
        <p:txBody>
          <a:bodyPr>
            <a:normAutofit/>
          </a:bodyPr>
          <a:lstStyle/>
          <a:p>
            <a:r>
              <a:rPr lang="en-GB" sz="2400" b="1" dirty="0"/>
              <a:t>Benefits for individuals</a:t>
            </a:r>
          </a:p>
        </p:txBody>
      </p:sp>
      <p:sp>
        <p:nvSpPr>
          <p:cNvPr id="28" name="Content Placeholder 2"/>
          <p:cNvSpPr txBox="1">
            <a:spLocks/>
          </p:cNvSpPr>
          <p:nvPr/>
        </p:nvSpPr>
        <p:spPr>
          <a:xfrm>
            <a:off x="596516" y="1196752"/>
            <a:ext cx="8712968"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82563" indent="-182563">
              <a:spcBef>
                <a:spcPts val="1200"/>
              </a:spcBef>
            </a:pPr>
            <a:r>
              <a:rPr lang="en-GB" sz="1600" dirty="0"/>
              <a:t>Optimised and well maintained nutrition and hydration care is fundamentally key to all other aspects of health. </a:t>
            </a:r>
          </a:p>
          <a:p>
            <a:pPr marL="182563" indent="-182563">
              <a:spcBef>
                <a:spcPts val="1200"/>
              </a:spcBef>
            </a:pPr>
            <a:r>
              <a:rPr lang="en-GB" sz="1600" dirty="0"/>
              <a:t>Eating and drinking should be seen within a social context, it influences general health and wellbeing, it provides an opportunities for families to easily be involved in care.</a:t>
            </a:r>
          </a:p>
          <a:p>
            <a:pPr marL="182563" indent="-182563">
              <a:spcBef>
                <a:spcPts val="1200"/>
              </a:spcBef>
            </a:pPr>
            <a:r>
              <a:rPr lang="en-GB" sz="1600" dirty="0"/>
              <a:t>This opportunity for enjoyment and enhanced social interaction influences general wellbeing and quality of life. </a:t>
            </a:r>
          </a:p>
          <a:p>
            <a:pPr marL="182563" indent="-182563">
              <a:spcBef>
                <a:spcPts val="1200"/>
              </a:spcBef>
            </a:pPr>
            <a:r>
              <a:rPr lang="en-GB" sz="1600" dirty="0"/>
              <a:t>Effective hydration and nutrition can improve cognition and awareness – increasing the ability to have high-quality interactions with loved ones.</a:t>
            </a:r>
          </a:p>
          <a:p>
            <a:pPr marL="182563" indent="-182563">
              <a:spcBef>
                <a:spcPts val="1200"/>
              </a:spcBef>
            </a:pPr>
            <a:r>
              <a:rPr lang="en-GB" sz="1600" dirty="0"/>
              <a:t>The act of performing an in depth assessment provides an opportunity to gain insight into other aspects of the individuals health and wellbeing. </a:t>
            </a:r>
          </a:p>
          <a:p>
            <a:pPr marL="182563" indent="-182563">
              <a:spcBef>
                <a:spcPts val="1200"/>
              </a:spcBef>
            </a:pPr>
            <a:r>
              <a:rPr lang="en-GB" sz="1600" dirty="0"/>
              <a:t>Hydration and nutrition status is one of the most visible areas of care – getting this right can benefit families in terms of confidence in care and alleviate anxieties. </a:t>
            </a:r>
          </a:p>
          <a:p>
            <a:pPr marL="182563" indent="-182563">
              <a:spcBef>
                <a:spcPts val="1200"/>
              </a:spcBef>
            </a:pPr>
            <a:r>
              <a:rPr lang="en-GB" sz="1600" dirty="0"/>
              <a:t>Good assessment of needs allows individuals to describe their feelings as well as confirm their likes and dislikes.</a:t>
            </a:r>
          </a:p>
          <a:p>
            <a:pPr marL="182563" indent="-182563">
              <a:spcBef>
                <a:spcPts val="600"/>
              </a:spcBef>
            </a:pPr>
            <a:endParaRPr lang="en-GB" sz="1400" b="1" dirty="0">
              <a:solidFill>
                <a:srgbClr val="FF0000"/>
              </a:solidFill>
            </a:endParaRPr>
          </a:p>
          <a:p>
            <a:pPr>
              <a:spcBef>
                <a:spcPts val="600"/>
              </a:spcBef>
            </a:pPr>
            <a:endParaRPr lang="en-GB" sz="1400" dirty="0">
              <a:solidFill>
                <a:srgbClr val="FF0000"/>
              </a:solidFill>
            </a:endParaRPr>
          </a:p>
          <a:p>
            <a:pPr>
              <a:spcBef>
                <a:spcPts val="600"/>
              </a:spcBef>
            </a:pPr>
            <a:endParaRPr lang="en-GB" sz="1400" dirty="0">
              <a:solidFill>
                <a:srgbClr val="FF0000"/>
              </a:solidFill>
            </a:endParaRPr>
          </a:p>
        </p:txBody>
      </p:sp>
      <p:grpSp>
        <p:nvGrpSpPr>
          <p:cNvPr id="25" name="Group 24"/>
          <p:cNvGrpSpPr/>
          <p:nvPr/>
        </p:nvGrpSpPr>
        <p:grpSpPr>
          <a:xfrm>
            <a:off x="128464" y="116680"/>
            <a:ext cx="8496944" cy="432000"/>
            <a:chOff x="128464" y="108000"/>
            <a:chExt cx="8496944" cy="432000"/>
          </a:xfrm>
        </p:grpSpPr>
        <p:sp>
          <p:nvSpPr>
            <p:cNvPr id="48" name="TextBox 47">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9" name="TextBox 48">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50" name="TextBox 49"/>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1" name="TextBox 50">
              <a:hlinkClick r:id="rId4" action="ppaction://hlinksldjump"/>
            </p:cNvPr>
            <p:cNvSpPr txBox="1"/>
            <p:nvPr/>
          </p:nvSpPr>
          <p:spPr>
            <a:xfrm>
              <a:off x="2518059" y="108000"/>
              <a:ext cx="540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2" name="TextBox 51">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3" name="TextBox 52"/>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7" name="TextBox 56">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8" name="TextBox 57"/>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9" name="TextBox 58">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60" name="TextBox 59"/>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1" name="TextBox 60">
              <a:hlinkClick r:id="rId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2" name="TextBox 61"/>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3" name="TextBox 62">
              <a:hlinkClick r:id="rId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4" name="TextBox 63">
              <a:hlinkClick r:id="rId10"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5" name="TextBox 64">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6" name="TextBox 65">
              <a:hlinkClick r:id="rId1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7" name="TextBox 66"/>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4072398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5" y="548680"/>
            <a:ext cx="9945555" cy="720080"/>
          </a:xfrm>
        </p:spPr>
        <p:txBody>
          <a:bodyPr>
            <a:noAutofit/>
          </a:bodyPr>
          <a:lstStyle/>
          <a:p>
            <a:r>
              <a:rPr lang="en-GB" sz="2400" b="1" dirty="0"/>
              <a:t>Benefits and impacts upon health and care systems</a:t>
            </a:r>
          </a:p>
        </p:txBody>
      </p:sp>
      <p:sp>
        <p:nvSpPr>
          <p:cNvPr id="8" name="Content Placeholder 2"/>
          <p:cNvSpPr>
            <a:spLocks noGrp="1"/>
          </p:cNvSpPr>
          <p:nvPr>
            <p:ph idx="1"/>
          </p:nvPr>
        </p:nvSpPr>
        <p:spPr>
          <a:xfrm>
            <a:off x="200472" y="1835445"/>
            <a:ext cx="9505056" cy="4761907"/>
          </a:xfrm>
        </p:spPr>
        <p:txBody>
          <a:bodyPr numCol="2" spcCol="432000">
            <a:noAutofit/>
          </a:bodyPr>
          <a:lstStyle/>
          <a:p>
            <a:pPr marL="0" indent="0">
              <a:buNone/>
            </a:pPr>
            <a:r>
              <a:rPr lang="en-GB" sz="1600" b="1" dirty="0"/>
              <a:t>1. Normal ageing brings about changes which increase the risk of malnutrition and dehydration:</a:t>
            </a:r>
          </a:p>
          <a:p>
            <a:pPr lvl="1"/>
            <a:r>
              <a:rPr lang="en-GB" sz="1200" dirty="0"/>
              <a:t>Decrease in kidney function</a:t>
            </a:r>
          </a:p>
          <a:p>
            <a:pPr lvl="1"/>
            <a:r>
              <a:rPr lang="en-GB" sz="1200" dirty="0"/>
              <a:t>Increased sensitivity to diuretics </a:t>
            </a:r>
          </a:p>
          <a:p>
            <a:pPr lvl="1"/>
            <a:r>
              <a:rPr lang="en-GB" sz="1200" dirty="0"/>
              <a:t>Reduced sense of thirst</a:t>
            </a:r>
          </a:p>
          <a:p>
            <a:pPr lvl="1"/>
            <a:r>
              <a:rPr lang="en-GB" sz="1200" dirty="0"/>
              <a:t>Decreased functional ability</a:t>
            </a:r>
          </a:p>
          <a:p>
            <a:pPr lvl="1"/>
            <a:r>
              <a:rPr lang="en-GB" sz="1200" dirty="0"/>
              <a:t>Visual impairment</a:t>
            </a:r>
          </a:p>
          <a:p>
            <a:pPr lvl="1"/>
            <a:r>
              <a:rPr lang="en-GB" sz="1200" dirty="0"/>
              <a:t>Communication problems</a:t>
            </a:r>
          </a:p>
          <a:p>
            <a:pPr lvl="1"/>
            <a:r>
              <a:rPr lang="en-GB" sz="1200" dirty="0"/>
              <a:t>Incontinence</a:t>
            </a:r>
          </a:p>
          <a:p>
            <a:pPr lvl="1"/>
            <a:r>
              <a:rPr lang="en-GB" sz="1200" dirty="0"/>
              <a:t>Altered alertness</a:t>
            </a:r>
          </a:p>
          <a:p>
            <a:pPr lvl="1"/>
            <a:r>
              <a:rPr lang="en-GB" sz="1200" dirty="0"/>
              <a:t>Swallowing impairment [linked to cognitive impairment]</a:t>
            </a:r>
          </a:p>
          <a:p>
            <a:endParaRPr lang="en-GB" sz="600" dirty="0"/>
          </a:p>
          <a:p>
            <a:pPr marL="0" indent="0">
              <a:buNone/>
            </a:pPr>
            <a:r>
              <a:rPr lang="en-GB" sz="1600" b="1" dirty="0"/>
              <a:t>2. Undernutrition exacerbates this further through:</a:t>
            </a:r>
          </a:p>
          <a:p>
            <a:pPr lvl="1"/>
            <a:r>
              <a:rPr lang="en-GB" sz="1200" dirty="0"/>
              <a:t>Impaired immune function</a:t>
            </a:r>
          </a:p>
          <a:p>
            <a:pPr lvl="1"/>
            <a:r>
              <a:rPr lang="en-GB" sz="1200" dirty="0"/>
              <a:t>Constipation - confusion</a:t>
            </a:r>
          </a:p>
          <a:p>
            <a:pPr lvl="1"/>
            <a:r>
              <a:rPr lang="en-GB" sz="1200" dirty="0"/>
              <a:t>Impaired wound healing</a:t>
            </a:r>
          </a:p>
          <a:p>
            <a:pPr lvl="1"/>
            <a:r>
              <a:rPr lang="en-GB" sz="1200" dirty="0"/>
              <a:t>Loss of temperature regulation</a:t>
            </a:r>
          </a:p>
          <a:p>
            <a:pPr lvl="1"/>
            <a:r>
              <a:rPr lang="en-GB" sz="1200" dirty="0"/>
              <a:t>Impaired ability to regulate salt and fluids</a:t>
            </a:r>
          </a:p>
          <a:p>
            <a:pPr lvl="1"/>
            <a:r>
              <a:rPr lang="en-GB" sz="1200" dirty="0"/>
              <a:t>Reduced muscle strength and fatigue increasing the risk of falls</a:t>
            </a:r>
          </a:p>
          <a:p>
            <a:pPr lvl="1"/>
            <a:r>
              <a:rPr lang="en-GB" sz="1200" dirty="0"/>
              <a:t>Apathy, depression - loss of social function</a:t>
            </a:r>
          </a:p>
          <a:p>
            <a:pPr marL="457200" lvl="1" indent="0">
              <a:buNone/>
            </a:pPr>
            <a:endParaRPr lang="en-GB" sz="1200" dirty="0"/>
          </a:p>
          <a:p>
            <a:pPr marL="0" indent="0">
              <a:buNone/>
            </a:pPr>
            <a:r>
              <a:rPr lang="en-GB" sz="1600" b="1" dirty="0"/>
              <a:t>3. Dehydration also exacerbates this problem:</a:t>
            </a:r>
          </a:p>
          <a:p>
            <a:pPr lvl="1"/>
            <a:r>
              <a:rPr lang="en-GB" sz="1200" dirty="0"/>
              <a:t>Elderly people in care homes are often at risk of dehydration (Hooper et al. 2016). </a:t>
            </a:r>
          </a:p>
          <a:p>
            <a:pPr lvl="1"/>
            <a:r>
              <a:rPr lang="en-GB" sz="1200" dirty="0"/>
              <a:t>There are currently no age specific fluid intake recommended guidelines for older people, The European Standards Agency (EFSA) recommends 1500mls/day for women and 2l/day for men in general. Translating this to glasses/day depends on the size of the glass, but if a glass is 200mls, then 8 glasses/day for women and 10 for men.</a:t>
            </a:r>
          </a:p>
          <a:p>
            <a:pPr lvl="1"/>
            <a:r>
              <a:rPr lang="en-GB" sz="1200" dirty="0"/>
              <a:t>Care home staff may have competing priorities when caring </a:t>
            </a:r>
          </a:p>
          <a:p>
            <a:pPr lvl="1"/>
            <a:r>
              <a:rPr lang="en-GB" sz="1200" dirty="0"/>
              <a:t>Limited evidence for individual practice – using many approaches is best</a:t>
            </a:r>
          </a:p>
          <a:p>
            <a:pPr marL="0" indent="0">
              <a:spcBef>
                <a:spcPts val="1200"/>
              </a:spcBef>
              <a:buNone/>
            </a:pPr>
            <a:r>
              <a:rPr lang="en-GB" sz="1600" b="1" dirty="0"/>
              <a:t>4. A ‘food first’ approach is further supported by:  </a:t>
            </a:r>
          </a:p>
          <a:p>
            <a:pPr lvl="1"/>
            <a:r>
              <a:rPr lang="en-GB" sz="1200" dirty="0"/>
              <a:t>The use of a nutrition screening tool  – MUST </a:t>
            </a:r>
          </a:p>
          <a:p>
            <a:pPr lvl="1"/>
            <a:r>
              <a:rPr lang="en-GB" sz="1200" dirty="0"/>
              <a:t>Little and often – meals and snacks (with a minimum of 2 hours apart)</a:t>
            </a:r>
          </a:p>
          <a:p>
            <a:pPr marL="0" indent="0">
              <a:buNone/>
            </a:pPr>
            <a:endParaRPr lang="en-GB" sz="1200" b="1" dirty="0"/>
          </a:p>
          <a:p>
            <a:pPr marL="0" indent="0">
              <a:buNone/>
            </a:pPr>
            <a:r>
              <a:rPr lang="en-GB" sz="1600" b="1" dirty="0"/>
              <a:t>5. Optimised hydration through regular fluid intake:  </a:t>
            </a:r>
          </a:p>
          <a:p>
            <a:pPr lvl="1"/>
            <a:r>
              <a:rPr lang="en-GB" sz="1200" dirty="0"/>
              <a:t>Little and often – all non-alcoholic drinks count towards fluid balance</a:t>
            </a:r>
            <a:endParaRPr lang="en-GB" sz="1800" dirty="0"/>
          </a:p>
          <a:p>
            <a:pPr marL="0" indent="0">
              <a:buNone/>
            </a:pPr>
            <a:endParaRPr lang="en-GB" sz="2000" dirty="0"/>
          </a:p>
        </p:txBody>
      </p:sp>
      <p:grpSp>
        <p:nvGrpSpPr>
          <p:cNvPr id="25" name="Group 24"/>
          <p:cNvGrpSpPr/>
          <p:nvPr/>
        </p:nvGrpSpPr>
        <p:grpSpPr>
          <a:xfrm>
            <a:off x="128464" y="116680"/>
            <a:ext cx="8496944" cy="432000"/>
            <a:chOff x="128464" y="108000"/>
            <a:chExt cx="8496944" cy="432000"/>
          </a:xfrm>
        </p:grpSpPr>
        <p:sp>
          <p:nvSpPr>
            <p:cNvPr id="47" name="TextBox 46">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8" name="TextBox 47">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9" name="TextBox 48"/>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0" name="TextBox 49">
              <a:hlinkClick r:id="rId4" action="ppaction://hlinksldjump"/>
            </p:cNvPr>
            <p:cNvSpPr txBox="1"/>
            <p:nvPr/>
          </p:nvSpPr>
          <p:spPr>
            <a:xfrm>
              <a:off x="2518059" y="108000"/>
              <a:ext cx="540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1" name="TextBox 50">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2" name="TextBox 51"/>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7" name="TextBox 56"/>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9" name="TextBox 58"/>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1" name="TextBox 60"/>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2" name="TextBox 61">
              <a:hlinkClick r:id="rId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3" name="TextBox 62">
              <a:hlinkClick r:id="rId10"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4" name="TextBox 63">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5" name="TextBox 64">
              <a:hlinkClick r:id="rId1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6" name="TextBox 65"/>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
        <p:nvSpPr>
          <p:cNvPr id="3" name="Rectangle 2"/>
          <p:cNvSpPr/>
          <p:nvPr/>
        </p:nvSpPr>
        <p:spPr>
          <a:xfrm>
            <a:off x="311558" y="1124744"/>
            <a:ext cx="9321961" cy="584775"/>
          </a:xfrm>
          <a:prstGeom prst="rect">
            <a:avLst/>
          </a:prstGeom>
        </p:spPr>
        <p:txBody>
          <a:bodyPr wrap="square">
            <a:spAutoFit/>
          </a:bodyPr>
          <a:lstStyle/>
          <a:p>
            <a:pPr marL="57150" lvl="0" algn="ctr">
              <a:spcBef>
                <a:spcPct val="20000"/>
              </a:spcBef>
            </a:pPr>
            <a:r>
              <a:rPr lang="en-GB" sz="1600" i="1" u="sng" dirty="0">
                <a:solidFill>
                  <a:prstClr val="black"/>
                </a:solidFill>
              </a:rPr>
              <a:t>As hydration and nutrition status is fundamental to all areas of health and wellbeing, improving how they are monitored and managed could reduce the need for NELs and GP call-outs. </a:t>
            </a:r>
          </a:p>
        </p:txBody>
      </p:sp>
    </p:spTree>
    <p:extLst>
      <p:ext uri="{BB962C8B-B14F-4D97-AF65-F5344CB8AC3E}">
        <p14:creationId xmlns:p14="http://schemas.microsoft.com/office/powerpoint/2010/main" val="3393831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93208"/>
            <a:ext cx="9906000" cy="531536"/>
          </a:xfrm>
        </p:spPr>
        <p:txBody>
          <a:bodyPr>
            <a:normAutofit/>
          </a:bodyPr>
          <a:lstStyle/>
          <a:p>
            <a:r>
              <a:rPr lang="en-GB" sz="2400" b="1" dirty="0"/>
              <a:t>Before you start…</a:t>
            </a:r>
          </a:p>
        </p:txBody>
      </p:sp>
      <p:graphicFrame>
        <p:nvGraphicFramePr>
          <p:cNvPr id="5" name="Table 4"/>
          <p:cNvGraphicFramePr>
            <a:graphicFrameLocks noGrp="1"/>
          </p:cNvGraphicFramePr>
          <p:nvPr>
            <p:extLst>
              <p:ext uri="{D42A27DB-BD31-4B8C-83A1-F6EECF244321}">
                <p14:modId xmlns:p14="http://schemas.microsoft.com/office/powerpoint/2010/main" val="526695460"/>
              </p:ext>
            </p:extLst>
          </p:nvPr>
        </p:nvGraphicFramePr>
        <p:xfrm>
          <a:off x="190960" y="1158904"/>
          <a:ext cx="9442560" cy="4938584"/>
        </p:xfrm>
        <a:graphic>
          <a:graphicData uri="http://schemas.openxmlformats.org/drawingml/2006/table">
            <a:tbl>
              <a:tblPr firstRow="1" bandRow="1">
                <a:tableStyleId>{0505E3EF-67EA-436B-97B2-0124C06EBD24}</a:tableStyleId>
              </a:tblPr>
              <a:tblGrid>
                <a:gridCol w="3147520">
                  <a:extLst>
                    <a:ext uri="{9D8B030D-6E8A-4147-A177-3AD203B41FA5}">
                      <a16:colId xmlns:a16="http://schemas.microsoft.com/office/drawing/2014/main" val="20000"/>
                    </a:ext>
                  </a:extLst>
                </a:gridCol>
                <a:gridCol w="3147520">
                  <a:extLst>
                    <a:ext uri="{9D8B030D-6E8A-4147-A177-3AD203B41FA5}">
                      <a16:colId xmlns:a16="http://schemas.microsoft.com/office/drawing/2014/main" val="20001"/>
                    </a:ext>
                  </a:extLst>
                </a:gridCol>
                <a:gridCol w="3147520">
                  <a:extLst>
                    <a:ext uri="{9D8B030D-6E8A-4147-A177-3AD203B41FA5}">
                      <a16:colId xmlns:a16="http://schemas.microsoft.com/office/drawing/2014/main" val="20002"/>
                    </a:ext>
                  </a:extLst>
                </a:gridCol>
              </a:tblGrid>
              <a:tr h="656144">
                <a:tc>
                  <a:txBody>
                    <a:bodyPr/>
                    <a:lstStyle/>
                    <a:p>
                      <a:pPr algn="ctr"/>
                      <a:r>
                        <a:rPr lang="en-GB" sz="1600" dirty="0"/>
                        <a:t>Build relationships and improve your data and understanding</a:t>
                      </a:r>
                      <a:endParaRPr lang="en-GB" sz="1600" b="1" dirty="0">
                        <a:solidFill>
                          <a:schemeClr val="tx1"/>
                        </a:solidFill>
                      </a:endParaRPr>
                    </a:p>
                  </a:txBody>
                  <a:tcPr anchor="ctr"/>
                </a:tc>
                <a:tc>
                  <a:txBody>
                    <a:bodyPr/>
                    <a:lstStyle/>
                    <a:p>
                      <a:pPr algn="ctr"/>
                      <a:r>
                        <a:rPr lang="en-GB" sz="1600" dirty="0"/>
                        <a:t>Plan and prepare creatively</a:t>
                      </a:r>
                      <a:endParaRPr lang="en-GB" sz="1600" b="1" dirty="0">
                        <a:solidFill>
                          <a:schemeClr val="tx1"/>
                        </a:solidFill>
                      </a:endParaRPr>
                    </a:p>
                  </a:txBody>
                  <a:tcPr anchor="ctr"/>
                </a:tc>
                <a:tc>
                  <a:txBody>
                    <a:bodyPr/>
                    <a:lstStyle/>
                    <a:p>
                      <a:pPr algn="ctr"/>
                      <a:r>
                        <a:rPr lang="en-GB" sz="1600" dirty="0"/>
                        <a:t>Engage and empower health and care homes staff</a:t>
                      </a:r>
                      <a:endParaRPr lang="en-GB" sz="1600" dirty="0">
                        <a:solidFill>
                          <a:schemeClr val="tx1"/>
                        </a:solidFill>
                      </a:endParaRPr>
                    </a:p>
                  </a:txBody>
                  <a:tcPr anchor="ctr"/>
                </a:tc>
                <a:extLst>
                  <a:ext uri="{0D108BD9-81ED-4DB2-BD59-A6C34878D82A}">
                    <a16:rowId xmlns:a16="http://schemas.microsoft.com/office/drawing/2014/main" val="10000"/>
                  </a:ext>
                </a:extLst>
              </a:tr>
              <a:tr h="1547542">
                <a:tc>
                  <a:txBody>
                    <a:bodyPr/>
                    <a:lstStyle/>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200" dirty="0"/>
                        <a:t>Acknowledge that this isn’t a</a:t>
                      </a:r>
                      <a:r>
                        <a:rPr lang="en-GB" sz="1200" baseline="0" dirty="0"/>
                        <a:t> blank canvas! There’s often </a:t>
                      </a:r>
                      <a:r>
                        <a:rPr lang="en-GB" sz="1200" dirty="0"/>
                        <a:t>existing really good work going on in care homes</a:t>
                      </a:r>
                      <a:r>
                        <a:rPr lang="en-GB" sz="1200" baseline="0" dirty="0"/>
                        <a:t> </a:t>
                      </a:r>
                      <a:r>
                        <a:rPr lang="en-GB" sz="1200" dirty="0"/>
                        <a:t>that can be built on!</a:t>
                      </a:r>
                      <a:endParaRPr lang="en-GB" sz="1200" strike="sngStrike" baseline="0" dirty="0"/>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200" dirty="0"/>
                        <a:t>Take a whole</a:t>
                      </a:r>
                      <a:r>
                        <a:rPr lang="en-GB" sz="1200" baseline="0" dirty="0"/>
                        <a:t> system approach - m</a:t>
                      </a:r>
                      <a:r>
                        <a:rPr lang="en-GB" sz="1200" dirty="0"/>
                        <a:t>ap and understand what services</a:t>
                      </a:r>
                      <a:r>
                        <a:rPr lang="en-GB" sz="1200" baseline="0" dirty="0"/>
                        <a:t> are already available</a:t>
                      </a:r>
                      <a:r>
                        <a:rPr lang="en-GB" sz="1200" kern="1200" dirty="0"/>
                        <a:t> from the all</a:t>
                      </a:r>
                      <a:r>
                        <a:rPr lang="en-GB" sz="1200" kern="1200" baseline="0" dirty="0"/>
                        <a:t> sectors including the private sector </a:t>
                      </a:r>
                      <a:r>
                        <a:rPr lang="en-GB" sz="1200" kern="1200" dirty="0"/>
                        <a:t>and  voluntary community and social enterprise (VCSE).</a:t>
                      </a:r>
                      <a:endParaRPr lang="en-GB" sz="1200" dirty="0"/>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200" strike="noStrike" baseline="0" dirty="0"/>
                        <a:t>Establish current position of care homes regarding nutrition and hydration.</a:t>
                      </a:r>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200" dirty="0"/>
                        <a:t>Does an approach</a:t>
                      </a:r>
                      <a:r>
                        <a:rPr lang="en-GB" sz="1200" baseline="0" dirty="0"/>
                        <a:t> to sharing </a:t>
                      </a:r>
                      <a:r>
                        <a:rPr lang="en-GB" sz="1200" dirty="0"/>
                        <a:t>joint intelligence exist?</a:t>
                      </a:r>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200" dirty="0"/>
                        <a:t>Understand / map any national,</a:t>
                      </a:r>
                      <a:r>
                        <a:rPr lang="en-GB" sz="1200" baseline="0" dirty="0"/>
                        <a:t> </a:t>
                      </a:r>
                      <a:r>
                        <a:rPr lang="en-GB" sz="1200" dirty="0"/>
                        <a:t>regional</a:t>
                      </a:r>
                      <a:r>
                        <a:rPr lang="en-GB" sz="1200" baseline="0" dirty="0"/>
                        <a:t> or local </a:t>
                      </a:r>
                      <a:r>
                        <a:rPr lang="en-GB" sz="1200" dirty="0"/>
                        <a:t>campaigns regarding hydration</a:t>
                      </a:r>
                      <a:r>
                        <a:rPr lang="en-GB" sz="1200" baseline="0" dirty="0"/>
                        <a:t> and nutrition relevant to</a:t>
                      </a:r>
                      <a:r>
                        <a:rPr lang="en-GB" sz="1200" dirty="0"/>
                        <a:t> care homes.</a:t>
                      </a:r>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200" dirty="0"/>
                        <a:t>Understand what examples of nutrition and</a:t>
                      </a:r>
                      <a:r>
                        <a:rPr lang="en-GB" sz="1200" baseline="0" dirty="0"/>
                        <a:t> </a:t>
                      </a:r>
                      <a:r>
                        <a:rPr lang="en-GB" sz="1200" dirty="0"/>
                        <a:t>hydration audit/ tools are in place for frontline staff</a:t>
                      </a:r>
                      <a:r>
                        <a:rPr lang="en-GB" sz="1200" baseline="0" dirty="0"/>
                        <a:t> to use </a:t>
                      </a:r>
                      <a:r>
                        <a:rPr lang="en-GB" sz="1200" dirty="0"/>
                        <a:t>and don’t reinvent the wheel.</a:t>
                      </a:r>
                      <a:endParaRPr lang="en-GB" sz="1200" dirty="0">
                        <a:solidFill>
                          <a:schemeClr val="tx1"/>
                        </a:solidFill>
                      </a:endParaRPr>
                    </a:p>
                  </a:txBody>
                  <a:tcPr/>
                </a:tc>
                <a:tc>
                  <a:txBody>
                    <a:bodyPr/>
                    <a:lstStyle/>
                    <a:p>
                      <a:pPr marL="285750" indent="-285750">
                        <a:spcBef>
                          <a:spcPts val="600"/>
                        </a:spcBef>
                        <a:buFont typeface="Arial" panose="020B0604020202020204" pitchFamily="34" charset="0"/>
                        <a:buChar char="•"/>
                      </a:pPr>
                      <a:r>
                        <a:rPr lang="en-GB" sz="1200" dirty="0"/>
                        <a:t>Engagement with CQC, LA etc. (consistent messaging so measuring all the same thing).</a:t>
                      </a:r>
                    </a:p>
                    <a:p>
                      <a:pPr marL="285750" indent="-285750">
                        <a:spcBef>
                          <a:spcPts val="600"/>
                        </a:spcBef>
                        <a:buFont typeface="Arial" panose="020B0604020202020204" pitchFamily="34" charset="0"/>
                        <a:buChar char="•"/>
                      </a:pPr>
                      <a:r>
                        <a:rPr lang="en-GB" sz="1200" dirty="0"/>
                        <a:t>Need to focus/ deliver with the health care team surrounding (i.e. MDT and whole system approach).</a:t>
                      </a:r>
                    </a:p>
                    <a:p>
                      <a:pPr marL="285750" indent="-285750">
                        <a:spcBef>
                          <a:spcPts val="600"/>
                        </a:spcBef>
                        <a:buFont typeface="Arial" panose="020B0604020202020204" pitchFamily="34" charset="0"/>
                        <a:buChar char="•"/>
                      </a:pPr>
                      <a:r>
                        <a:rPr lang="en-GB" sz="1200" dirty="0"/>
                        <a:t>Wider workforce beyond care home</a:t>
                      </a:r>
                      <a:r>
                        <a:rPr lang="en-GB" sz="1200" baseline="0" dirty="0"/>
                        <a:t> </a:t>
                      </a:r>
                      <a:r>
                        <a:rPr lang="en-GB" sz="1200" dirty="0"/>
                        <a:t>staff and nurses.</a:t>
                      </a:r>
                    </a:p>
                    <a:p>
                      <a:pPr marL="285750" indent="-285750">
                        <a:spcBef>
                          <a:spcPts val="600"/>
                        </a:spcBef>
                        <a:buFont typeface="Arial" panose="020B0604020202020204" pitchFamily="34" charset="0"/>
                        <a:buChar char="•"/>
                      </a:pPr>
                      <a:r>
                        <a:rPr lang="en-GB" sz="1200" dirty="0"/>
                        <a:t>Include and reinforce the importance of nutrition</a:t>
                      </a:r>
                      <a:r>
                        <a:rPr lang="en-GB" sz="1200" baseline="0" dirty="0"/>
                        <a:t> and hydration in all areas of work.</a:t>
                      </a:r>
                      <a:endParaRPr lang="en-GB" sz="1200" dirty="0"/>
                    </a:p>
                    <a:p>
                      <a:pPr marL="285750" indent="-285750">
                        <a:spcBef>
                          <a:spcPts val="600"/>
                        </a:spcBef>
                        <a:buFont typeface="Arial" panose="020B0604020202020204" pitchFamily="34" charset="0"/>
                        <a:buChar char="•"/>
                      </a:pPr>
                      <a:r>
                        <a:rPr lang="en-GB" sz="1200" dirty="0"/>
                        <a:t>Consider the particular challenges relating to Dementia patients.</a:t>
                      </a:r>
                    </a:p>
                    <a:p>
                      <a:pPr marL="285750" indent="-285750">
                        <a:spcBef>
                          <a:spcPts val="600"/>
                        </a:spcBef>
                        <a:buFont typeface="Arial" panose="020B0604020202020204" pitchFamily="34" charset="0"/>
                        <a:buChar char="•"/>
                      </a:pPr>
                      <a:r>
                        <a:rPr lang="en-GB" sz="1200" dirty="0"/>
                        <a:t>Think more creatively about metrics used to measure impact .</a:t>
                      </a:r>
                    </a:p>
                    <a:p>
                      <a:pPr marL="285750" indent="-285750">
                        <a:spcBef>
                          <a:spcPts val="600"/>
                        </a:spcBef>
                        <a:buFont typeface="Arial" panose="020B0604020202020204" pitchFamily="34" charset="0"/>
                        <a:buChar char="•"/>
                      </a:pPr>
                      <a:r>
                        <a:rPr lang="en-GB" sz="1200" dirty="0">
                          <a:solidFill>
                            <a:schemeClr val="tx1"/>
                          </a:solidFill>
                        </a:rPr>
                        <a:t>Be prepared for when some care homes ask where will the cost come from to implement initiatives relating to hydration and nutrition.</a:t>
                      </a:r>
                    </a:p>
                  </a:txBody>
                  <a:tcPr/>
                </a:tc>
                <a:tc>
                  <a:txBody>
                    <a:bodyPr/>
                    <a:lstStyle/>
                    <a:p>
                      <a:pPr marL="285750" indent="-285750">
                        <a:spcBef>
                          <a:spcPts val="600"/>
                        </a:spcBef>
                        <a:buFont typeface="Arial" panose="020B0604020202020204" pitchFamily="34" charset="0"/>
                        <a:buChar char="•"/>
                      </a:pPr>
                      <a:r>
                        <a:rPr lang="en-GB" sz="1200" dirty="0"/>
                        <a:t>Allow staff</a:t>
                      </a:r>
                      <a:r>
                        <a:rPr lang="en-GB" sz="1200" baseline="0" dirty="0"/>
                        <a:t> flexibility to work creatively, including formal and informal arrangements. </a:t>
                      </a:r>
                    </a:p>
                    <a:p>
                      <a:pPr marL="285750" indent="-285750">
                        <a:spcBef>
                          <a:spcPts val="600"/>
                        </a:spcBef>
                        <a:buFont typeface="Arial" panose="020B0604020202020204" pitchFamily="34" charset="0"/>
                        <a:buChar char="•"/>
                      </a:pPr>
                      <a:r>
                        <a:rPr lang="en-GB" sz="1200" baseline="0" dirty="0"/>
                        <a:t>Celebrate good practice and successes big and small.</a:t>
                      </a:r>
                    </a:p>
                    <a:p>
                      <a:pPr marL="285750" indent="-285750">
                        <a:spcBef>
                          <a:spcPts val="600"/>
                        </a:spcBef>
                        <a:buFont typeface="Arial" panose="020B0604020202020204" pitchFamily="34" charset="0"/>
                        <a:buChar char="•"/>
                      </a:pPr>
                      <a:r>
                        <a:rPr lang="en-GB" sz="1200" baseline="0" dirty="0"/>
                        <a:t>Acknowledge and reinforce that nutrition and hydration is everyone’s responsibility.</a:t>
                      </a:r>
                      <a:endParaRPr lang="en-GB" sz="1200" dirty="0"/>
                    </a:p>
                    <a:p>
                      <a:pPr marL="285750" indent="-285750">
                        <a:spcBef>
                          <a:spcPts val="600"/>
                        </a:spcBef>
                        <a:buFont typeface="Arial" panose="020B0604020202020204" pitchFamily="34" charset="0"/>
                        <a:buChar char="•"/>
                      </a:pPr>
                      <a:r>
                        <a:rPr lang="en-GB" sz="1200" dirty="0"/>
                        <a:t>Leadership is about encouraging communication.</a:t>
                      </a:r>
                    </a:p>
                    <a:p>
                      <a:pPr marL="285750" indent="-285750">
                        <a:spcBef>
                          <a:spcPts val="600"/>
                        </a:spcBef>
                        <a:buFont typeface="Arial" panose="020B0604020202020204" pitchFamily="34" charset="0"/>
                        <a:buChar char="•"/>
                      </a:pPr>
                      <a:r>
                        <a:rPr lang="en-GB" sz="1200" dirty="0"/>
                        <a:t>Ensure care homes recognise the value of what they are doing.</a:t>
                      </a:r>
                    </a:p>
                    <a:p>
                      <a:pPr marL="285750" indent="-285750">
                        <a:spcBef>
                          <a:spcPts val="600"/>
                        </a:spcBef>
                        <a:buFont typeface="Arial" panose="020B0604020202020204" pitchFamily="34" charset="0"/>
                        <a:buChar char="•"/>
                      </a:pPr>
                      <a:r>
                        <a:rPr lang="en-GB" sz="1200" dirty="0"/>
                        <a:t>Care home staff need to be empowered to test and share.</a:t>
                      </a:r>
                    </a:p>
                    <a:p>
                      <a:pPr marL="285750" indent="-285750">
                        <a:spcBef>
                          <a:spcPts val="600"/>
                        </a:spcBef>
                        <a:buFont typeface="Arial" panose="020B0604020202020204" pitchFamily="34" charset="0"/>
                        <a:buChar char="•"/>
                      </a:pPr>
                      <a:r>
                        <a:rPr lang="en-GB" sz="1200" dirty="0"/>
                        <a:t>Make the training relevant and specifically focus on where the focus is needed (as will increase engagement).</a:t>
                      </a:r>
                    </a:p>
                    <a:p>
                      <a:pPr marL="285750" indent="-285750">
                        <a:spcBef>
                          <a:spcPts val="600"/>
                        </a:spcBef>
                        <a:buFont typeface="Arial" panose="020B0604020202020204" pitchFamily="34" charset="0"/>
                        <a:buChar char="•"/>
                      </a:pPr>
                      <a:r>
                        <a:rPr lang="en-GB" sz="1200" dirty="0"/>
                        <a:t>A gentle approach of engagement. Find your champions and start work with a few homes who are very engaged and work ‘with’ as opposed ‘to’.</a:t>
                      </a:r>
                      <a:endParaRPr lang="en-GB" sz="1200" dirty="0">
                        <a:solidFill>
                          <a:schemeClr val="tx1"/>
                        </a:solidFill>
                      </a:endParaRPr>
                    </a:p>
                  </a:txBody>
                  <a:tcPr/>
                </a:tc>
                <a:extLst>
                  <a:ext uri="{0D108BD9-81ED-4DB2-BD59-A6C34878D82A}">
                    <a16:rowId xmlns:a16="http://schemas.microsoft.com/office/drawing/2014/main" val="10001"/>
                  </a:ext>
                </a:extLst>
              </a:tr>
            </a:tbl>
          </a:graphicData>
        </a:graphic>
      </p:graphicFrame>
      <p:grpSp>
        <p:nvGrpSpPr>
          <p:cNvPr id="25" name="Group 24"/>
          <p:cNvGrpSpPr/>
          <p:nvPr/>
        </p:nvGrpSpPr>
        <p:grpSpPr>
          <a:xfrm>
            <a:off x="128464" y="116680"/>
            <a:ext cx="8496944" cy="432000"/>
            <a:chOff x="128464" y="108000"/>
            <a:chExt cx="8496944" cy="432000"/>
          </a:xfrm>
        </p:grpSpPr>
        <p:sp>
          <p:nvSpPr>
            <p:cNvPr id="45" name="TextBox 44">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6" name="TextBox 45">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7" name="TextBox 46"/>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8" name="TextBox 47">
              <a:hlinkClick r:id="rId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49" name="TextBox 48">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0" name="TextBox 49"/>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1" name="TextBox 50"/>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2" name="TextBox 51"/>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a:hlinkClick r:id="rId6" action="ppaction://hlinksldjump"/>
            </p:cNvPr>
            <p:cNvSpPr txBox="1"/>
            <p:nvPr/>
          </p:nvSpPr>
          <p:spPr>
            <a:xfrm>
              <a:off x="3221915" y="108000"/>
              <a:ext cx="540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5" name="TextBox 54"/>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7" name="TextBox 56"/>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59" name="TextBox 58"/>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1" name="TextBox 60">
              <a:hlinkClick r:id="rId10"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2" name="TextBox 61">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3" name="TextBox 62">
              <a:hlinkClick r:id="rId1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4" name="TextBox 63"/>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1581794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5" y="557808"/>
            <a:ext cx="9945555" cy="638944"/>
          </a:xfrm>
        </p:spPr>
        <p:txBody>
          <a:bodyPr>
            <a:normAutofit/>
          </a:bodyPr>
          <a:lstStyle/>
          <a:p>
            <a:r>
              <a:rPr lang="en-GB" sz="2400" b="1" dirty="0"/>
              <a:t>Resources needed to implement this intervention</a:t>
            </a:r>
          </a:p>
        </p:txBody>
      </p:sp>
      <p:sp>
        <p:nvSpPr>
          <p:cNvPr id="8" name="Content Placeholder 2"/>
          <p:cNvSpPr>
            <a:spLocks noGrp="1"/>
          </p:cNvSpPr>
          <p:nvPr>
            <p:ph idx="1"/>
          </p:nvPr>
        </p:nvSpPr>
        <p:spPr>
          <a:xfrm>
            <a:off x="192932" y="1196752"/>
            <a:ext cx="4976092" cy="4752528"/>
          </a:xfrm>
        </p:spPr>
        <p:txBody>
          <a:bodyPr numCol="1">
            <a:noAutofit/>
          </a:bodyPr>
          <a:lstStyle/>
          <a:p>
            <a:pPr marL="0" indent="0">
              <a:spcBef>
                <a:spcPts val="1200"/>
              </a:spcBef>
              <a:buNone/>
            </a:pPr>
            <a:r>
              <a:rPr lang="en-GB" sz="1800" b="1" dirty="0"/>
              <a:t>Staffing considerations</a:t>
            </a:r>
          </a:p>
          <a:p>
            <a:pPr marL="271463" indent="-271463">
              <a:spcBef>
                <a:spcPts val="600"/>
              </a:spcBef>
            </a:pPr>
            <a:r>
              <a:rPr lang="en-GB" sz="1400" dirty="0"/>
              <a:t>Map the resources you can already draw upon as part of your multidisciplinary team (MDT) – this should be an inter-agency approach.</a:t>
            </a:r>
          </a:p>
          <a:p>
            <a:pPr marL="271463" indent="-271463">
              <a:spcBef>
                <a:spcPts val="600"/>
              </a:spcBef>
            </a:pPr>
            <a:r>
              <a:rPr lang="en-GB" sz="1400" dirty="0"/>
              <a:t>Consider outreach services in secondary care (e.g. speech and language therapists).</a:t>
            </a:r>
          </a:p>
          <a:p>
            <a:pPr marL="271463" indent="-271463">
              <a:spcBef>
                <a:spcPts val="600"/>
              </a:spcBef>
            </a:pPr>
            <a:r>
              <a:rPr lang="en-GB" sz="1400" dirty="0"/>
              <a:t>Community nurse and relationship with GP – problem solving</a:t>
            </a:r>
          </a:p>
          <a:p>
            <a:pPr marL="271463" indent="-271463">
              <a:spcBef>
                <a:spcPts val="600"/>
              </a:spcBef>
            </a:pPr>
            <a:r>
              <a:rPr lang="en-GB" sz="1400" dirty="0"/>
              <a:t>Importance of consistent aligned GP </a:t>
            </a:r>
          </a:p>
          <a:p>
            <a:pPr marL="271463" indent="-271463">
              <a:spcBef>
                <a:spcPts val="600"/>
              </a:spcBef>
            </a:pPr>
            <a:r>
              <a:rPr lang="en-GB" sz="1400" dirty="0"/>
              <a:t>People with complex needs often respond best to a MDT approach and trusted members of that MDT – it is not as simple as putting in a new role.</a:t>
            </a:r>
          </a:p>
          <a:p>
            <a:pPr marL="0" indent="0">
              <a:spcBef>
                <a:spcPts val="1200"/>
              </a:spcBef>
              <a:buNone/>
            </a:pPr>
            <a:r>
              <a:rPr lang="en-GB" sz="1800" b="1" dirty="0"/>
              <a:t>Roles and responsibilities</a:t>
            </a:r>
          </a:p>
          <a:p>
            <a:pPr marL="271463" indent="-271463">
              <a:spcBef>
                <a:spcPts val="600"/>
              </a:spcBef>
            </a:pPr>
            <a:r>
              <a:rPr lang="en-GB" sz="1400" b="1" u="sng" dirty="0"/>
              <a:t>Hydration and Nutrition is everyone's responsibility</a:t>
            </a:r>
          </a:p>
          <a:p>
            <a:pPr marL="271463" indent="-271463">
              <a:spcBef>
                <a:spcPts val="600"/>
              </a:spcBef>
            </a:pPr>
            <a:r>
              <a:rPr lang="en-GB" sz="1400" dirty="0"/>
              <a:t>If you are considering using specialist products such as  technology, you will need to consider roles and responsibilities as well as governance and accountability and cost.</a:t>
            </a:r>
          </a:p>
          <a:p>
            <a:pPr marL="271463" indent="-271463">
              <a:spcBef>
                <a:spcPts val="600"/>
              </a:spcBef>
            </a:pPr>
            <a:r>
              <a:rPr lang="en-GB" sz="1400" dirty="0"/>
              <a:t>Consider a Memorandum of Understanding around technical equipment.</a:t>
            </a:r>
          </a:p>
        </p:txBody>
      </p:sp>
      <p:sp>
        <p:nvSpPr>
          <p:cNvPr id="3" name="TextBox 2"/>
          <p:cNvSpPr txBox="1"/>
          <p:nvPr/>
        </p:nvSpPr>
        <p:spPr>
          <a:xfrm>
            <a:off x="5313040" y="3356992"/>
            <a:ext cx="4392488" cy="2754600"/>
          </a:xfrm>
          <a:prstGeom prst="rect">
            <a:avLst/>
          </a:prstGeom>
          <a:noFill/>
          <a:ln w="38100">
            <a:solidFill>
              <a:srgbClr val="0070C0"/>
            </a:solidFill>
          </a:ln>
        </p:spPr>
        <p:txBody>
          <a:bodyPr wrap="square" rtlCol="0">
            <a:spAutoFit/>
          </a:bodyPr>
          <a:lstStyle/>
          <a:p>
            <a:r>
              <a:rPr lang="en-GB" b="1" dirty="0"/>
              <a:t>Considering staffing levels</a:t>
            </a:r>
          </a:p>
          <a:p>
            <a:pPr marL="285750" indent="-285750">
              <a:spcBef>
                <a:spcPts val="600"/>
              </a:spcBef>
              <a:buFont typeface="Arial" panose="020B0604020202020204" pitchFamily="34" charset="0"/>
              <a:buChar char="•"/>
            </a:pPr>
            <a:r>
              <a:rPr lang="en-GB" sz="1400" dirty="0"/>
              <a:t>For the 30 care homes in Sutton, there are 4 community dietitians, each of whom has an assigned rota of care homes for which they take referrals .</a:t>
            </a:r>
          </a:p>
          <a:p>
            <a:pPr marL="285750" indent="-285750">
              <a:spcBef>
                <a:spcPts val="600"/>
              </a:spcBef>
              <a:buFont typeface="Arial" panose="020B0604020202020204" pitchFamily="34" charset="0"/>
              <a:buChar char="•"/>
            </a:pPr>
            <a:r>
              <a:rPr lang="en-GB" sz="1400" dirty="0"/>
              <a:t>This is in addition to their domiciliary care assignments. </a:t>
            </a:r>
          </a:p>
          <a:p>
            <a:pPr marL="285750" indent="-285750">
              <a:spcBef>
                <a:spcPts val="600"/>
              </a:spcBef>
              <a:buFont typeface="Arial" panose="020B0604020202020204" pitchFamily="34" charset="0"/>
              <a:buChar char="•"/>
            </a:pPr>
            <a:r>
              <a:rPr lang="en-GB" sz="1400" dirty="0"/>
              <a:t>The Care Homes dietitian role (which is new and half-time) will ideally provide MUST/Food First training to all 30 homes and identify cost savings by working with each home to move residents away from Oral Nutritional Supplements (ONS) where appropriate.</a:t>
            </a:r>
          </a:p>
        </p:txBody>
      </p:sp>
      <p:sp>
        <p:nvSpPr>
          <p:cNvPr id="4" name="Rectangle 3"/>
          <p:cNvSpPr/>
          <p:nvPr/>
        </p:nvSpPr>
        <p:spPr>
          <a:xfrm>
            <a:off x="5313040" y="1268760"/>
            <a:ext cx="4392488" cy="1754326"/>
          </a:xfrm>
          <a:prstGeom prst="rect">
            <a:avLst/>
          </a:prstGeom>
          <a:ln w="38100">
            <a:solidFill>
              <a:srgbClr val="FFFF00"/>
            </a:solidFill>
          </a:ln>
        </p:spPr>
        <p:txBody>
          <a:bodyPr wrap="square">
            <a:spAutoFit/>
          </a:bodyPr>
          <a:lstStyle/>
          <a:p>
            <a:pPr lvl="0">
              <a:spcBef>
                <a:spcPts val="1200"/>
              </a:spcBef>
            </a:pPr>
            <a:r>
              <a:rPr lang="en-GB" b="1" dirty="0"/>
              <a:t>Sutton reference cards and training video:</a:t>
            </a:r>
          </a:p>
          <a:p>
            <a:pPr marL="342900" lvl="0" indent="-342900">
              <a:spcBef>
                <a:spcPts val="600"/>
              </a:spcBef>
              <a:buFont typeface="Arial" panose="020B0604020202020204" pitchFamily="34" charset="0"/>
              <a:buChar char="•"/>
            </a:pPr>
            <a:r>
              <a:rPr lang="en-GB" sz="1400" dirty="0"/>
              <a:t>Average design cost £50 per reference card </a:t>
            </a:r>
          </a:p>
          <a:p>
            <a:pPr marL="342900" lvl="0" indent="-342900">
              <a:spcBef>
                <a:spcPts val="600"/>
              </a:spcBef>
              <a:buFont typeface="Arial" panose="020B0604020202020204" pitchFamily="34" charset="0"/>
              <a:buChar char="•"/>
            </a:pPr>
            <a:r>
              <a:rPr lang="en-GB" sz="1400" dirty="0"/>
              <a:t>Average printing cost £40 per 150 copies (as above)</a:t>
            </a:r>
          </a:p>
          <a:p>
            <a:pPr marL="342900" lvl="0" indent="-342900">
              <a:spcBef>
                <a:spcPts val="600"/>
              </a:spcBef>
              <a:buFont typeface="Arial" panose="020B0604020202020204" pitchFamily="34" charset="0"/>
              <a:buChar char="•"/>
            </a:pPr>
            <a:r>
              <a:rPr lang="en-GB" sz="1400" dirty="0"/>
              <a:t>The cost of the hydration training video was £3,000.</a:t>
            </a:r>
          </a:p>
          <a:p>
            <a:pPr marL="342900" lvl="0" indent="-342900">
              <a:spcBef>
                <a:spcPts val="600"/>
              </a:spcBef>
              <a:buFont typeface="Arial" panose="020B0604020202020204" pitchFamily="34" charset="0"/>
              <a:buChar char="•"/>
            </a:pPr>
            <a:r>
              <a:rPr lang="en-GB" sz="1400" dirty="0"/>
              <a:t>Video link*: </a:t>
            </a:r>
            <a:r>
              <a:rPr lang="en-GB" sz="1400" u="sng" dirty="0">
                <a:solidFill>
                  <a:prstClr val="black"/>
                </a:solidFill>
                <a:hlinkClick r:id="rId2"/>
              </a:rPr>
              <a:t>https://www.youtube.com/watch?v=gWG1aKuzPn8</a:t>
            </a:r>
            <a:r>
              <a:rPr lang="en-GB" sz="1100" dirty="0">
                <a:solidFill>
                  <a:prstClr val="black"/>
                </a:solidFill>
              </a:rPr>
              <a:t>.</a:t>
            </a:r>
          </a:p>
        </p:txBody>
      </p:sp>
      <p:grpSp>
        <p:nvGrpSpPr>
          <p:cNvPr id="27" name="Group 26"/>
          <p:cNvGrpSpPr/>
          <p:nvPr/>
        </p:nvGrpSpPr>
        <p:grpSpPr>
          <a:xfrm>
            <a:off x="128464" y="116680"/>
            <a:ext cx="8496944" cy="432000"/>
            <a:chOff x="128464" y="108000"/>
            <a:chExt cx="8496944" cy="432000"/>
          </a:xfrm>
        </p:grpSpPr>
        <p:sp>
          <p:nvSpPr>
            <p:cNvPr id="48" name="TextBox 47">
              <a:hlinkClick r:id="rId3"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9" name="TextBox 48">
              <a:hlinkClick r:id="rId4"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50" name="TextBox 49"/>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1" name="TextBox 50">
              <a:hlinkClick r:id="rId5"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2" name="TextBox 51">
              <a:hlinkClick r:id="rId6" action="ppaction://hlinksldjump"/>
            </p:cNvPr>
            <p:cNvSpPr txBox="1"/>
            <p:nvPr/>
          </p:nvSpPr>
          <p:spPr>
            <a:xfrm>
              <a:off x="3912273" y="108000"/>
              <a:ext cx="540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3" name="TextBox 52"/>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7" name="TextBox 56">
              <a:hlinkClick r:id="rId7"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8" name="TextBox 57"/>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9" name="TextBox 58">
              <a:hlinkClick r:id="rId8"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60" name="TextBox 59"/>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1" name="TextBox 60">
              <a:hlinkClick r:id="rId9"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2" name="TextBox 61"/>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3" name="TextBox 62">
              <a:hlinkClick r:id="rId10"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4" name="TextBox 63">
              <a:hlinkClick r:id="rId11"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5" name="TextBox 64">
              <a:hlinkClick r:id="rId12"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6" name="TextBox 65">
              <a:hlinkClick r:id="rId13"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7" name="TextBox 66"/>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
        <p:nvSpPr>
          <p:cNvPr id="5" name="TextBox 4"/>
          <p:cNvSpPr txBox="1"/>
          <p:nvPr/>
        </p:nvSpPr>
        <p:spPr>
          <a:xfrm>
            <a:off x="5313040" y="6142942"/>
            <a:ext cx="4392488" cy="900246"/>
          </a:xfrm>
          <a:prstGeom prst="rect">
            <a:avLst/>
          </a:prstGeom>
          <a:noFill/>
        </p:spPr>
        <p:txBody>
          <a:bodyPr wrap="square" rtlCol="0">
            <a:spAutoFit/>
          </a:bodyPr>
          <a:lstStyle/>
          <a:p>
            <a:r>
              <a:rPr lang="en-GB" sz="1050" dirty="0"/>
              <a:t>*This mentions a urine colour chart as part of a suite of early warning signs to detect dehydration. The Cochrane review by Hooper et al (2015), demonstrates the lack of diagnostic utility of urine colour </a:t>
            </a:r>
            <a:r>
              <a:rPr lang="en-GB" sz="1050" b="1" dirty="0"/>
              <a:t>alone</a:t>
            </a:r>
            <a:r>
              <a:rPr lang="en-GB" sz="1050" dirty="0"/>
              <a:t> in older people as a marker of dehydration. 	</a:t>
            </a:r>
          </a:p>
          <a:p>
            <a:endParaRPr lang="en-GB" sz="1050" dirty="0"/>
          </a:p>
        </p:txBody>
      </p:sp>
    </p:spTree>
    <p:extLst>
      <p:ext uri="{BB962C8B-B14F-4D97-AF65-F5344CB8AC3E}">
        <p14:creationId xmlns:p14="http://schemas.microsoft.com/office/powerpoint/2010/main" val="3253501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7808"/>
            <a:ext cx="9906000" cy="638944"/>
          </a:xfrm>
        </p:spPr>
        <p:txBody>
          <a:bodyPr>
            <a:normAutofit/>
          </a:bodyPr>
          <a:lstStyle/>
          <a:p>
            <a:r>
              <a:rPr lang="en-GB" sz="2400" b="1" dirty="0"/>
              <a:t>10 Characteristics of good nutrition and hydration</a:t>
            </a:r>
          </a:p>
        </p:txBody>
      </p:sp>
      <p:sp>
        <p:nvSpPr>
          <p:cNvPr id="45" name="Content Placeholder 2"/>
          <p:cNvSpPr>
            <a:spLocks noGrp="1"/>
          </p:cNvSpPr>
          <p:nvPr>
            <p:ph idx="1"/>
          </p:nvPr>
        </p:nvSpPr>
        <p:spPr>
          <a:xfrm>
            <a:off x="6069529" y="3068960"/>
            <a:ext cx="3485983" cy="3096344"/>
          </a:xfrm>
        </p:spPr>
        <p:txBody>
          <a:bodyPr anchor="ctr">
            <a:noAutofit/>
          </a:bodyPr>
          <a:lstStyle/>
          <a:p>
            <a:pPr marL="0" indent="0" algn="ctr">
              <a:spcBef>
                <a:spcPts val="3000"/>
              </a:spcBef>
              <a:buNone/>
            </a:pPr>
            <a:r>
              <a:rPr lang="en-GB" sz="1800" dirty="0">
                <a:hlinkClick r:id="rId3"/>
              </a:rPr>
              <a:t>https://www.england.nhs.uk/commissioning/nut-hyd/10-key-characteristics/</a:t>
            </a:r>
            <a:endParaRPr lang="en-GB" sz="1800" dirty="0"/>
          </a:p>
          <a:p>
            <a:pPr marL="0" indent="0" algn="ctr">
              <a:spcBef>
                <a:spcPts val="3000"/>
              </a:spcBef>
              <a:buNone/>
            </a:pPr>
            <a:r>
              <a:rPr lang="en-GB" sz="1800" dirty="0">
                <a:hlinkClick r:id="rId4"/>
              </a:rPr>
              <a:t>https://www.youtube.com/watch?v=j6zQaMzsAtU</a:t>
            </a:r>
            <a:endParaRPr lang="en-GB" sz="2000" dirty="0"/>
          </a:p>
        </p:txBody>
      </p:sp>
      <p:pic>
        <p:nvPicPr>
          <p:cNvPr id="3" name="j6zQaMzsAtU"/>
          <p:cNvPicPr>
            <a:picLocks noRot="1" noChangeAspect="1"/>
          </p:cNvPicPr>
          <p:nvPr>
            <a:videoFile r:link="rId1"/>
          </p:nvPr>
        </p:nvPicPr>
        <p:blipFill>
          <a:blip r:embed="rId5"/>
          <a:stretch>
            <a:fillRect/>
          </a:stretch>
        </p:blipFill>
        <p:spPr>
          <a:xfrm>
            <a:off x="591002" y="3094514"/>
            <a:ext cx="5402810" cy="3039080"/>
          </a:xfrm>
          <a:prstGeom prst="rect">
            <a:avLst/>
          </a:prstGeom>
        </p:spPr>
      </p:pic>
      <p:sp>
        <p:nvSpPr>
          <p:cNvPr id="4" name="Rectangle 3"/>
          <p:cNvSpPr/>
          <p:nvPr/>
        </p:nvSpPr>
        <p:spPr>
          <a:xfrm>
            <a:off x="378718" y="1124744"/>
            <a:ext cx="9182793" cy="1969770"/>
          </a:xfrm>
          <a:prstGeom prst="rect">
            <a:avLst/>
          </a:prstGeom>
        </p:spPr>
        <p:txBody>
          <a:bodyPr wrap="square">
            <a:spAutoFit/>
          </a:bodyPr>
          <a:lstStyle/>
          <a:p>
            <a:pPr marL="285750" indent="-285750">
              <a:spcBef>
                <a:spcPts val="600"/>
              </a:spcBef>
              <a:buFont typeface="Arial" panose="020B0604020202020204" pitchFamily="34" charset="0"/>
              <a:buChar char="•"/>
            </a:pPr>
            <a:r>
              <a:rPr lang="en-GB" sz="1600" dirty="0"/>
              <a:t>Commissioners of hospital and acute setting will already be familiar with the 10 key characteristics guidance. This is a requirement to meet the Hospital Food Standards SC19 in the NHS Contract for hospitals.  Although written for hospitals, this guidance is equally relevant to care homes.</a:t>
            </a:r>
          </a:p>
          <a:p>
            <a:pPr marL="285750" indent="-285750">
              <a:spcBef>
                <a:spcPts val="600"/>
              </a:spcBef>
              <a:buFont typeface="Arial" panose="020B0604020202020204" pitchFamily="34" charset="0"/>
              <a:buChar char="•"/>
            </a:pPr>
            <a:r>
              <a:rPr lang="en-GB" sz="1600" dirty="0"/>
              <a:t>These standards readily translate to the care home environment, by adopting a single set of requirements commissioners can more readily define a minimum standard for any service offering catering.  </a:t>
            </a:r>
          </a:p>
          <a:p>
            <a:pPr marL="285750" indent="-285750">
              <a:spcBef>
                <a:spcPts val="600"/>
              </a:spcBef>
              <a:buFont typeface="Arial" panose="020B0604020202020204" pitchFamily="34" charset="0"/>
              <a:buChar char="•"/>
            </a:pPr>
            <a:r>
              <a:rPr lang="en-GB" sz="1600" dirty="0"/>
              <a:t>When doing so the </a:t>
            </a:r>
            <a:r>
              <a:rPr lang="en-GB" sz="1600" dirty="0">
                <a:hlinkClick r:id="rId6"/>
              </a:rPr>
              <a:t>PHE care homes catering toolkit</a:t>
            </a:r>
            <a:r>
              <a:rPr lang="en-GB" sz="1600" dirty="0"/>
              <a:t>, along with the </a:t>
            </a:r>
            <a:r>
              <a:rPr lang="en-GB" sz="1600" dirty="0">
                <a:hlinkClick r:id="rId7"/>
              </a:rPr>
              <a:t>department of health tool kit to support the development of a hospital food and drink strategy</a:t>
            </a:r>
            <a:r>
              <a:rPr lang="en-GB" sz="1600" dirty="0"/>
              <a:t> will likely be useful reference tools.</a:t>
            </a:r>
          </a:p>
        </p:txBody>
      </p:sp>
      <p:grpSp>
        <p:nvGrpSpPr>
          <p:cNvPr id="27" name="Group 26"/>
          <p:cNvGrpSpPr/>
          <p:nvPr/>
        </p:nvGrpSpPr>
        <p:grpSpPr>
          <a:xfrm>
            <a:off x="128464" y="116680"/>
            <a:ext cx="8496944" cy="432000"/>
            <a:chOff x="128464" y="108000"/>
            <a:chExt cx="8496944" cy="432000"/>
          </a:xfrm>
        </p:grpSpPr>
        <p:sp>
          <p:nvSpPr>
            <p:cNvPr id="46" name="TextBox 45">
              <a:hlinkClick r:id="rId8"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7" name="TextBox 46">
              <a:hlinkClick r:id="rId9"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8" name="TextBox 47"/>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9" name="TextBox 48">
              <a:hlinkClick r:id="rId10"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0" name="TextBox 49">
              <a:hlinkClick r:id="rId11"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1" name="TextBox 50"/>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2" name="TextBox 51"/>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a:hlinkClick r:id="rId12"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6" name="TextBox 55"/>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7" name="TextBox 56">
              <a:hlinkClick r:id="rId13" action="ppaction://hlinksldjump"/>
            </p:cNvPr>
            <p:cNvSpPr txBox="1"/>
            <p:nvPr/>
          </p:nvSpPr>
          <p:spPr>
            <a:xfrm>
              <a:off x="4602896" y="108000"/>
              <a:ext cx="894969"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8" name="TextBox 57"/>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9" name="TextBox 58">
              <a:hlinkClick r:id="rId14"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0" name="TextBox 59"/>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1" name="TextBox 60">
              <a:hlinkClick r:id="rId15"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2" name="TextBox 61">
              <a:hlinkClick r:id="rId16"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3" name="TextBox 62">
              <a:hlinkClick r:id="rId17"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4" name="TextBox 63">
              <a:hlinkClick r:id="rId18"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5" name="TextBox 64"/>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165435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7808"/>
            <a:ext cx="9906000" cy="638944"/>
          </a:xfrm>
        </p:spPr>
        <p:txBody>
          <a:bodyPr>
            <a:normAutofit/>
          </a:bodyPr>
          <a:lstStyle/>
          <a:p>
            <a:r>
              <a:rPr lang="en-GB" sz="2400" b="1" dirty="0"/>
              <a:t>Characteristics of good nutrition and hydration (1-5)</a:t>
            </a:r>
          </a:p>
        </p:txBody>
      </p:sp>
      <p:sp>
        <p:nvSpPr>
          <p:cNvPr id="4" name="Rectangle 3"/>
          <p:cNvSpPr/>
          <p:nvPr/>
        </p:nvSpPr>
        <p:spPr>
          <a:xfrm>
            <a:off x="378718" y="1124744"/>
            <a:ext cx="9182793" cy="5498941"/>
          </a:xfrm>
          <a:prstGeom prst="rect">
            <a:avLst/>
          </a:prstGeom>
        </p:spPr>
        <p:txBody>
          <a:bodyPr wrap="square">
            <a:spAutoFit/>
          </a:bodyPr>
          <a:lstStyle/>
          <a:p>
            <a:pPr>
              <a:spcBef>
                <a:spcPts val="600"/>
              </a:spcBef>
            </a:pPr>
            <a:r>
              <a:rPr lang="en-GB" sz="1600" dirty="0"/>
              <a:t>Based on the ‘</a:t>
            </a:r>
            <a:r>
              <a:rPr lang="en-GB" sz="1600" dirty="0">
                <a:hlinkClick r:id="rId2"/>
              </a:rPr>
              <a:t>10 key characteristics of good nutrition and hydration care</a:t>
            </a:r>
            <a:r>
              <a:rPr lang="en-GB" sz="1600" dirty="0"/>
              <a:t>’, published by NHS England, the following section outlines a person-centred commissioning specification framework that will contribute to care homes achieving excellence in nutrition and hydration. </a:t>
            </a:r>
          </a:p>
          <a:p>
            <a:pPr>
              <a:spcBef>
                <a:spcPts val="600"/>
              </a:spcBef>
            </a:pPr>
            <a:r>
              <a:rPr lang="en-GB" sz="1600" dirty="0"/>
              <a:t>It has been framed in a way to enable key lines of enquires (Assurance) to be taken by the commissioner or to be adopted as a self-assessment (Improvement) tool by the care provider. </a:t>
            </a:r>
          </a:p>
          <a:p>
            <a:endParaRPr lang="en-GB" sz="1400" b="1" u="sng" dirty="0"/>
          </a:p>
          <a:p>
            <a:pPr>
              <a:spcBef>
                <a:spcPts val="600"/>
              </a:spcBef>
            </a:pPr>
            <a:r>
              <a:rPr lang="en-GB" b="1" u="sng" dirty="0"/>
              <a:t>Can the care/nursing home (care provider) evidence the following?  </a:t>
            </a:r>
          </a:p>
          <a:p>
            <a:pPr>
              <a:spcBef>
                <a:spcPts val="800"/>
              </a:spcBef>
            </a:pPr>
            <a:r>
              <a:rPr lang="en-GB" sz="1400" dirty="0"/>
              <a:t>1. All clients are screened and assessed to identify and manage their care in a way that is culturally appropriate and in line with national equality/health inequality standards using agreed screening tools e.g. MUST for nutrition. All associated actions are progressed and monitored. That reassessment occurs regularly according to an agreed internal policy, which takes account of local NHS/local authority policy and includes the response when a change in condition occurs.  </a:t>
            </a:r>
          </a:p>
          <a:p>
            <a:pPr>
              <a:spcBef>
                <a:spcPts val="800"/>
              </a:spcBef>
            </a:pPr>
            <a:r>
              <a:rPr lang="en-GB" sz="1400" dirty="0"/>
              <a:t>2. A personalised approach is taken where each client where able co creates a personal care/support plan enabling them to have choice and control over their own nutritional care and fluid needs.</a:t>
            </a:r>
          </a:p>
          <a:p>
            <a:pPr>
              <a:spcBef>
                <a:spcPts val="800"/>
              </a:spcBef>
            </a:pPr>
            <a:r>
              <a:rPr lang="en-GB" sz="1400" dirty="0"/>
              <a:t>3. Adherence to relevant national guidance on food and beverage services and other nutritional &amp; hydration care in their service delivery and accountability arrangements (see References, p26 &amp; p27).</a:t>
            </a:r>
          </a:p>
          <a:p>
            <a:pPr>
              <a:spcBef>
                <a:spcPts val="800"/>
              </a:spcBef>
            </a:pPr>
            <a:r>
              <a:rPr lang="en-GB" sz="1400" dirty="0"/>
              <a:t>4. That staff/ clients / families and carers are involved in the planning and monitoring arrangements for the nutrition and hydration service ( care) and food service and drinks provision ( catering) . That improvements are made to the service based on staff, clients, families and carer feedback</a:t>
            </a:r>
          </a:p>
          <a:p>
            <a:pPr>
              <a:spcBef>
                <a:spcPts val="800"/>
              </a:spcBef>
            </a:pPr>
            <a:r>
              <a:rPr lang="en-GB" sz="1400" dirty="0"/>
              <a:t>5. The service is delivered in an environment conducive to patients being able to consume their food (Protected ,supported mealtimes, allocating staff, allowing time and support with packaging </a:t>
            </a:r>
            <a:r>
              <a:rPr lang="en-GB" sz="1400" dirty="0">
                <a:solidFill>
                  <a:srgbClr val="FF0000"/>
                </a:solidFill>
              </a:rPr>
              <a:t>, </a:t>
            </a:r>
            <a:r>
              <a:rPr lang="en-GB" sz="1400" dirty="0"/>
              <a:t>appropriate environment and settings to encourage dietary and fluid uptake).</a:t>
            </a:r>
            <a:endParaRPr lang="en-GB" sz="1600" dirty="0"/>
          </a:p>
        </p:txBody>
      </p:sp>
      <p:grpSp>
        <p:nvGrpSpPr>
          <p:cNvPr id="25" name="Group 24"/>
          <p:cNvGrpSpPr/>
          <p:nvPr/>
        </p:nvGrpSpPr>
        <p:grpSpPr>
          <a:xfrm>
            <a:off x="128464" y="116680"/>
            <a:ext cx="8496944" cy="432000"/>
            <a:chOff x="128464" y="108000"/>
            <a:chExt cx="8496944" cy="432000"/>
          </a:xfrm>
        </p:grpSpPr>
        <p:sp>
          <p:nvSpPr>
            <p:cNvPr id="45" name="TextBox 44">
              <a:hlinkClick r:id="rId3"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6" name="TextBox 45">
              <a:hlinkClick r:id="rId4"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7" name="TextBox 46"/>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8" name="TextBox 47">
              <a:hlinkClick r:id="rId5"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49" name="TextBox 48">
              <a:hlinkClick r:id="rId6"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0" name="TextBox 49"/>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1" name="TextBox 50"/>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2" name="TextBox 51"/>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a:hlinkClick r:id="rId7"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5" name="TextBox 54"/>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8" action="ppaction://hlinksldjump"/>
            </p:cNvPr>
            <p:cNvSpPr txBox="1"/>
            <p:nvPr/>
          </p:nvSpPr>
          <p:spPr>
            <a:xfrm>
              <a:off x="4602896" y="108000"/>
              <a:ext cx="894969"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7" name="TextBox 56"/>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9"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59" name="TextBox 58"/>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10"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1" name="TextBox 60">
              <a:hlinkClick r:id="rId11"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2" name="TextBox 61">
              <a:hlinkClick r:id="rId12"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3" name="TextBox 62">
              <a:hlinkClick r:id="rId13"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4" name="TextBox 63"/>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14628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7808"/>
            <a:ext cx="9906000" cy="638944"/>
          </a:xfrm>
        </p:spPr>
        <p:txBody>
          <a:bodyPr>
            <a:normAutofit/>
          </a:bodyPr>
          <a:lstStyle/>
          <a:p>
            <a:r>
              <a:rPr lang="en-GB" sz="2400" b="1" dirty="0"/>
              <a:t>Characteristics of good nutrition and hydration (6-12)</a:t>
            </a:r>
          </a:p>
        </p:txBody>
      </p:sp>
      <p:sp>
        <p:nvSpPr>
          <p:cNvPr id="4" name="Rectangle 3"/>
          <p:cNvSpPr/>
          <p:nvPr/>
        </p:nvSpPr>
        <p:spPr>
          <a:xfrm>
            <a:off x="378718" y="1124744"/>
            <a:ext cx="9182793" cy="5334794"/>
          </a:xfrm>
          <a:prstGeom prst="rect">
            <a:avLst/>
          </a:prstGeom>
        </p:spPr>
        <p:txBody>
          <a:bodyPr wrap="square">
            <a:spAutoFit/>
          </a:bodyPr>
          <a:lstStyle/>
          <a:p>
            <a:pPr>
              <a:spcBef>
                <a:spcPts val="800"/>
              </a:spcBef>
            </a:pPr>
            <a:r>
              <a:rPr lang="en-GB" sz="1400" b="1" u="sng" dirty="0"/>
              <a:t>Can the care/nursing home (care provider) evidence the following (continued)?  </a:t>
            </a:r>
          </a:p>
          <a:p>
            <a:pPr>
              <a:spcBef>
                <a:spcPts val="800"/>
              </a:spcBef>
            </a:pPr>
            <a:r>
              <a:rPr lang="en-GB" sz="1400" dirty="0"/>
              <a:t>6. All health care professionals and volunteers receive regular training to ensure they have the skills, qualifications and competencies needed to meet the nutritional and fluid requirements of people using their services.</a:t>
            </a:r>
          </a:p>
          <a:p>
            <a:pPr>
              <a:spcBef>
                <a:spcPts val="800"/>
              </a:spcBef>
            </a:pPr>
            <a:r>
              <a:rPr lang="en-GB" sz="1400" dirty="0"/>
              <a:t>7. Facilities and services providing nutrition and hydration are designed to be flexible and centred on the needs of the people using them, 24 hours a day, every day.</a:t>
            </a:r>
          </a:p>
          <a:p>
            <a:pPr>
              <a:spcBef>
                <a:spcPts val="800"/>
              </a:spcBef>
            </a:pPr>
            <a:r>
              <a:rPr lang="en-GB" sz="1400" dirty="0"/>
              <a:t>8. Food first’ ethos has been adopted by the care/nursing home. All clients are assessed and are reassessed following a change in condition have access as needed to specialist support and specialist programmes of support e.g. swallow, nutritional assessment and support , weight loss support , modified consistency diet , soft, puree options , thickened fluids and possibly supplements etc.</a:t>
            </a:r>
          </a:p>
          <a:p>
            <a:pPr>
              <a:spcBef>
                <a:spcPts val="800"/>
              </a:spcBef>
            </a:pPr>
            <a:r>
              <a:rPr lang="en-GB" sz="1400" dirty="0"/>
              <a:t>9. A personalised approach is taken to maintain good oral health for each person in order to facilitate optimum nutrition and hydration. All clients have an oral health assessment with regular reviews based on their risk factors or level of need. The assessment is used to generate a person centred care plan for each individual and a system is in place to record mouth care if the person is unable to clean their own mouth. The focus is on prevention and holistic care planning in recognition that increased calorie intake in the form of free sugars greatly increases the risk of developing dental disease and mouth infection. All clients have access to dental services in line with national guidelines and dental care provision if required.</a:t>
            </a:r>
          </a:p>
          <a:p>
            <a:pPr>
              <a:spcBef>
                <a:spcPts val="800"/>
              </a:spcBef>
            </a:pPr>
            <a:r>
              <a:rPr lang="en-GB" sz="1400" dirty="0"/>
              <a:t>10. Does the care provider have a nutrition and hydration policy centred on the needs of users, and is this in line with local governance, national standards and regulatory frameworks. Can the care provider evidence they undertake their own research to drive better practice and/or respond in a timely manner to newly emerging better practice evidence.</a:t>
            </a:r>
          </a:p>
          <a:p>
            <a:pPr>
              <a:spcBef>
                <a:spcPts val="800"/>
              </a:spcBef>
            </a:pPr>
            <a:r>
              <a:rPr lang="en-GB" sz="1400" dirty="0"/>
              <a:t>11. Food, drinks and other nutritional care are delivered safely.</a:t>
            </a:r>
          </a:p>
          <a:p>
            <a:pPr>
              <a:spcBef>
                <a:spcPts val="800"/>
              </a:spcBef>
            </a:pPr>
            <a:r>
              <a:rPr lang="en-GB" sz="1400" dirty="0"/>
              <a:t>12. Care providers should take a multi-disciplinary approach to nutrition and hydration care, valuing the contribution of all staff, people using the service, carers and volunteers working in partnership</a:t>
            </a:r>
          </a:p>
        </p:txBody>
      </p:sp>
      <p:grpSp>
        <p:nvGrpSpPr>
          <p:cNvPr id="25" name="Group 24"/>
          <p:cNvGrpSpPr/>
          <p:nvPr/>
        </p:nvGrpSpPr>
        <p:grpSpPr>
          <a:xfrm>
            <a:off x="128464" y="116680"/>
            <a:ext cx="8496944" cy="432000"/>
            <a:chOff x="128464" y="108000"/>
            <a:chExt cx="8496944" cy="432000"/>
          </a:xfrm>
        </p:grpSpPr>
        <p:sp>
          <p:nvSpPr>
            <p:cNvPr id="45" name="TextBox 44">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6" name="TextBox 45">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7" name="TextBox 46"/>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8" name="TextBox 47">
              <a:hlinkClick r:id="rId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49" name="TextBox 48">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0" name="TextBox 49"/>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1" name="TextBox 50"/>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2" name="TextBox 51"/>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5" name="TextBox 54"/>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7" action="ppaction://hlinksldjump"/>
            </p:cNvPr>
            <p:cNvSpPr txBox="1"/>
            <p:nvPr/>
          </p:nvSpPr>
          <p:spPr>
            <a:xfrm>
              <a:off x="4602896" y="108000"/>
              <a:ext cx="894969"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7" name="TextBox 56"/>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59" name="TextBox 58"/>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1" name="TextBox 60">
              <a:hlinkClick r:id="rId10"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2" name="TextBox 61">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3" name="TextBox 62">
              <a:hlinkClick r:id="rId1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4" name="TextBox 63"/>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2884412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 y="404664"/>
            <a:ext cx="9945555" cy="638944"/>
          </a:xfrm>
        </p:spPr>
        <p:txBody>
          <a:bodyPr>
            <a:normAutofit/>
          </a:bodyPr>
          <a:lstStyle/>
          <a:p>
            <a:r>
              <a:rPr lang="en-GB" sz="2400" b="1" dirty="0"/>
              <a:t>CQC Key lines of enquiry regarding hydration and nutrition </a:t>
            </a:r>
            <a:endParaRPr lang="en-GB" b="1" dirty="0"/>
          </a:p>
        </p:txBody>
      </p:sp>
      <p:graphicFrame>
        <p:nvGraphicFramePr>
          <p:cNvPr id="3" name="Table 2"/>
          <p:cNvGraphicFramePr>
            <a:graphicFrameLocks noGrp="1"/>
          </p:cNvGraphicFramePr>
          <p:nvPr>
            <p:extLst>
              <p:ext uri="{D42A27DB-BD31-4B8C-83A1-F6EECF244321}">
                <p14:modId xmlns:p14="http://schemas.microsoft.com/office/powerpoint/2010/main" val="2412165657"/>
              </p:ext>
            </p:extLst>
          </p:nvPr>
        </p:nvGraphicFramePr>
        <p:xfrm>
          <a:off x="128464" y="1052736"/>
          <a:ext cx="9649072" cy="5763768"/>
        </p:xfrm>
        <a:graphic>
          <a:graphicData uri="http://schemas.openxmlformats.org/drawingml/2006/table">
            <a:tbl>
              <a:tblPr firstRow="1" bandRow="1">
                <a:tableStyleId>{5C22544A-7EE6-4342-B048-85BDC9FD1C3A}</a:tableStyleId>
              </a:tblPr>
              <a:tblGrid>
                <a:gridCol w="504056">
                  <a:extLst>
                    <a:ext uri="{9D8B030D-6E8A-4147-A177-3AD203B41FA5}">
                      <a16:colId xmlns:a16="http://schemas.microsoft.com/office/drawing/2014/main" val="20000"/>
                    </a:ext>
                  </a:extLst>
                </a:gridCol>
                <a:gridCol w="2376264">
                  <a:extLst>
                    <a:ext uri="{9D8B030D-6E8A-4147-A177-3AD203B41FA5}">
                      <a16:colId xmlns:a16="http://schemas.microsoft.com/office/drawing/2014/main" val="20001"/>
                    </a:ext>
                  </a:extLst>
                </a:gridCol>
                <a:gridCol w="6768752">
                  <a:extLst>
                    <a:ext uri="{9D8B030D-6E8A-4147-A177-3AD203B41FA5}">
                      <a16:colId xmlns:a16="http://schemas.microsoft.com/office/drawing/2014/main" val="20002"/>
                    </a:ext>
                  </a:extLst>
                </a:gridCol>
              </a:tblGrid>
              <a:tr h="237560">
                <a:tc>
                  <a:txBody>
                    <a:bodyPr/>
                    <a:lstStyle/>
                    <a:p>
                      <a:pPr>
                        <a:lnSpc>
                          <a:spcPct val="95000"/>
                        </a:lnSpc>
                      </a:pPr>
                      <a:r>
                        <a:rPr lang="en-GB" sz="1600" dirty="0"/>
                        <a:t>E3</a:t>
                      </a:r>
                    </a:p>
                  </a:txBody>
                  <a:tcPr>
                    <a:lnR w="12700" cap="flat" cmpd="sng" algn="ctr">
                      <a:solidFill>
                        <a:schemeClr val="tx1"/>
                      </a:solidFill>
                      <a:prstDash val="solid"/>
                      <a:round/>
                      <a:headEnd type="none" w="med" len="med"/>
                      <a:tailEnd type="none" w="med" len="med"/>
                    </a:lnR>
                  </a:tcPr>
                </a:tc>
                <a:tc gridSpan="2">
                  <a:txBody>
                    <a:bodyPr/>
                    <a:lstStyle/>
                    <a:p>
                      <a:pPr>
                        <a:lnSpc>
                          <a:spcPct val="95000"/>
                        </a:lnSpc>
                      </a:pPr>
                      <a:r>
                        <a:rPr lang="en-GB" sz="1600" b="1" kern="1200" dirty="0">
                          <a:solidFill>
                            <a:schemeClr val="lt1"/>
                          </a:solidFill>
                          <a:effectLst/>
                          <a:latin typeface="+mn-lt"/>
                          <a:ea typeface="+mn-ea"/>
                          <a:cs typeface="+mn-cs"/>
                        </a:rPr>
                        <a:t>How are people supported to eat and drink enough and maintain a balanced diet?</a:t>
                      </a:r>
                    </a:p>
                  </a:txBody>
                  <a:tcPr>
                    <a:lnL w="12700" cap="flat" cmpd="sng" algn="ctr">
                      <a:solidFill>
                        <a:schemeClr val="tx1"/>
                      </a:solidFill>
                      <a:prstDash val="solid"/>
                      <a:round/>
                      <a:headEnd type="none" w="med" len="med"/>
                      <a:tailEnd type="none" w="med" len="med"/>
                    </a:lnL>
                  </a:tcPr>
                </a:tc>
                <a:tc hMerge="1">
                  <a:txBody>
                    <a:bodyPr/>
                    <a:lstStyle/>
                    <a:p>
                      <a:endParaRPr lang="en-GB" dirty="0"/>
                    </a:p>
                  </a:txBody>
                  <a:tcPr/>
                </a:tc>
                <a:extLst>
                  <a:ext uri="{0D108BD9-81ED-4DB2-BD59-A6C34878D82A}">
                    <a16:rowId xmlns:a16="http://schemas.microsoft.com/office/drawing/2014/main" val="10000"/>
                  </a:ext>
                </a:extLst>
              </a:tr>
              <a:tr h="118304">
                <a:tc gridSpan="2">
                  <a:txBody>
                    <a:bodyPr/>
                    <a:lstStyle/>
                    <a:p>
                      <a:pPr>
                        <a:lnSpc>
                          <a:spcPct val="95000"/>
                        </a:lnSpc>
                      </a:pPr>
                      <a:r>
                        <a:rPr lang="en-GB" sz="1400" b="1" i="1" dirty="0"/>
                        <a:t>Prompts</a:t>
                      </a:r>
                    </a:p>
                  </a:txBody>
                  <a:tcPr/>
                </a:tc>
                <a:tc hMerge="1">
                  <a:txBody>
                    <a:bodyPr/>
                    <a:lstStyle/>
                    <a:p>
                      <a:endParaRPr lang="en-GB"/>
                    </a:p>
                  </a:txBody>
                  <a:tcPr/>
                </a:tc>
                <a:tc>
                  <a:txBody>
                    <a:bodyPr/>
                    <a:lstStyle/>
                    <a:p>
                      <a:pPr>
                        <a:lnSpc>
                          <a:spcPct val="95000"/>
                        </a:lnSpc>
                      </a:pPr>
                      <a:r>
                        <a:rPr lang="en-GB" sz="1400" b="1" i="1" dirty="0"/>
                        <a:t>Potential sources of evidence</a:t>
                      </a:r>
                    </a:p>
                  </a:txBody>
                  <a:tcPr/>
                </a:tc>
                <a:extLst>
                  <a:ext uri="{0D108BD9-81ED-4DB2-BD59-A6C34878D82A}">
                    <a16:rowId xmlns:a16="http://schemas.microsoft.com/office/drawing/2014/main" val="10001"/>
                  </a:ext>
                </a:extLst>
              </a:tr>
              <a:tr h="370840">
                <a:tc gridSpan="2">
                  <a:txBody>
                    <a:bodyPr/>
                    <a:lstStyle/>
                    <a:p>
                      <a:pPr marL="171450" indent="-171450">
                        <a:lnSpc>
                          <a:spcPct val="95000"/>
                        </a:lnSpc>
                        <a:spcBef>
                          <a:spcPts val="600"/>
                        </a:spcBef>
                        <a:buFont typeface="Arial" panose="020B0604020202020204" pitchFamily="34" charset="0"/>
                        <a:buChar char="•"/>
                        <a:tabLst>
                          <a:tab pos="85725" algn="l"/>
                        </a:tabLst>
                      </a:pPr>
                      <a:r>
                        <a:rPr lang="en-GB" sz="1100" dirty="0"/>
                        <a:t>How are people involved in decisions</a:t>
                      </a:r>
                      <a:r>
                        <a:rPr lang="en-GB" sz="1100" baseline="0" dirty="0"/>
                        <a:t> about what they eat and drink and how are their cultural and religious preferences met?</a:t>
                      </a:r>
                    </a:p>
                    <a:p>
                      <a:pPr marL="171450" indent="-171450">
                        <a:lnSpc>
                          <a:spcPct val="95000"/>
                        </a:lnSpc>
                        <a:spcBef>
                          <a:spcPts val="600"/>
                        </a:spcBef>
                        <a:buFont typeface="Arial" panose="020B0604020202020204" pitchFamily="34" charset="0"/>
                        <a:buChar char="•"/>
                        <a:tabLst>
                          <a:tab pos="85725" algn="l"/>
                        </a:tabLst>
                      </a:pPr>
                      <a:r>
                        <a:rPr lang="en-GB" sz="1100" baseline="0" dirty="0"/>
                        <a:t>How are people supported to have a balanced diet that promotes healthy eating choices and the correct nutrition?</a:t>
                      </a:r>
                    </a:p>
                    <a:p>
                      <a:pPr marL="171450" indent="-171450">
                        <a:lnSpc>
                          <a:spcPct val="95000"/>
                        </a:lnSpc>
                        <a:spcBef>
                          <a:spcPts val="600"/>
                        </a:spcBef>
                        <a:buFont typeface="Arial" panose="020B0604020202020204" pitchFamily="34" charset="0"/>
                        <a:buChar char="•"/>
                        <a:tabLst>
                          <a:tab pos="85725" algn="l"/>
                        </a:tabLst>
                      </a:pPr>
                      <a:r>
                        <a:rPr lang="en-GB" sz="1100" dirty="0"/>
                        <a:t>Are meals appropriately</a:t>
                      </a:r>
                      <a:r>
                        <a:rPr lang="en-GB" sz="1100" baseline="0" dirty="0"/>
                        <a:t> spaced and flexible to meet people’s needs, and do people enjoy mealtimes and not feel rushed?</a:t>
                      </a:r>
                    </a:p>
                    <a:p>
                      <a:pPr marL="171450" indent="-171450">
                        <a:lnSpc>
                          <a:spcPct val="95000"/>
                        </a:lnSpc>
                        <a:spcBef>
                          <a:spcPts val="600"/>
                        </a:spcBef>
                        <a:buFont typeface="Arial" panose="020B0604020202020204" pitchFamily="34" charset="0"/>
                        <a:buChar char="•"/>
                        <a:tabLst>
                          <a:tab pos="85725" algn="l"/>
                        </a:tabLst>
                      </a:pPr>
                      <a:r>
                        <a:rPr lang="en-GB" sz="1100" baseline="0" dirty="0"/>
                        <a:t>How are risks to people with complex needs identified and managed in relation to their eating and drinking?</a:t>
                      </a:r>
                      <a:endParaRPr lang="en-GB" sz="1100" dirty="0"/>
                    </a:p>
                  </a:txBody>
                  <a:tcPr/>
                </a:tc>
                <a:tc hMerge="1">
                  <a:txBody>
                    <a:bodyPr/>
                    <a:lstStyle/>
                    <a:p>
                      <a:endParaRPr lang="en-GB"/>
                    </a:p>
                  </a:txBody>
                  <a:tcPr/>
                </a:tc>
                <a:tc>
                  <a:txBody>
                    <a:bodyPr/>
                    <a:lstStyle/>
                    <a:p>
                      <a:pPr>
                        <a:lnSpc>
                          <a:spcPct val="95000"/>
                        </a:lnSpc>
                      </a:pPr>
                      <a:r>
                        <a:rPr lang="en-GB" sz="1050" b="1" i="1" dirty="0"/>
                        <a:t>People</a:t>
                      </a:r>
                      <a:r>
                        <a:rPr lang="en-GB" sz="1050" b="1" i="1" baseline="0" dirty="0"/>
                        <a:t> and their carers, friends and relatives:</a:t>
                      </a:r>
                    </a:p>
                    <a:p>
                      <a:pPr>
                        <a:lnSpc>
                          <a:spcPct val="95000"/>
                        </a:lnSpc>
                        <a:spcAft>
                          <a:spcPts val="0"/>
                        </a:spcAft>
                      </a:pPr>
                      <a:r>
                        <a:rPr lang="en-GB" sz="1050" b="1" baseline="0" dirty="0"/>
                        <a:t>Feedback about</a:t>
                      </a:r>
                    </a:p>
                    <a:p>
                      <a:pPr marL="171450" indent="-171450">
                        <a:lnSpc>
                          <a:spcPct val="95000"/>
                        </a:lnSpc>
                        <a:spcAft>
                          <a:spcPts val="0"/>
                        </a:spcAft>
                        <a:buFont typeface="Arial" panose="020B0604020202020204" pitchFamily="34" charset="0"/>
                        <a:buChar char="•"/>
                      </a:pPr>
                      <a:r>
                        <a:rPr lang="en-GB" sz="1050" dirty="0"/>
                        <a:t>Food and mealtimes;</a:t>
                      </a:r>
                      <a:r>
                        <a:rPr lang="en-GB" sz="1050" baseline="0" dirty="0"/>
                        <a:t> quality of meals and dining experiences.</a:t>
                      </a:r>
                    </a:p>
                    <a:p>
                      <a:pPr marL="171450" indent="-171450">
                        <a:lnSpc>
                          <a:spcPct val="95000"/>
                        </a:lnSpc>
                        <a:spcAft>
                          <a:spcPts val="0"/>
                        </a:spcAft>
                        <a:buFont typeface="Arial" panose="020B0604020202020204" pitchFamily="34" charset="0"/>
                        <a:buChar char="•"/>
                      </a:pPr>
                      <a:r>
                        <a:rPr lang="en-GB" sz="1050" baseline="0" dirty="0"/>
                        <a:t>Food choice and involvement in menu planning.</a:t>
                      </a:r>
                    </a:p>
                    <a:p>
                      <a:pPr marL="171450" indent="-171450">
                        <a:lnSpc>
                          <a:spcPct val="95000"/>
                        </a:lnSpc>
                        <a:spcAft>
                          <a:spcPts val="0"/>
                        </a:spcAft>
                        <a:buFont typeface="Arial" panose="020B0604020202020204" pitchFamily="34" charset="0"/>
                        <a:buChar char="•"/>
                      </a:pPr>
                      <a:r>
                        <a:rPr lang="en-GB" sz="1050" baseline="0" dirty="0"/>
                        <a:t>Support with any eating/swallowing difficulties.</a:t>
                      </a:r>
                    </a:p>
                    <a:p>
                      <a:pPr marL="171450" indent="-171450">
                        <a:lnSpc>
                          <a:spcPct val="95000"/>
                        </a:lnSpc>
                        <a:spcAft>
                          <a:spcPts val="0"/>
                        </a:spcAft>
                        <a:buFont typeface="Arial" panose="020B0604020202020204" pitchFamily="34" charset="0"/>
                        <a:buChar char="•"/>
                      </a:pPr>
                      <a:r>
                        <a:rPr lang="en-GB" sz="1050" baseline="0" dirty="0"/>
                        <a:t>Access to food and drink outside mealtimes/regular drinking times.</a:t>
                      </a:r>
                    </a:p>
                    <a:p>
                      <a:pPr marL="171450" indent="-171450">
                        <a:lnSpc>
                          <a:spcPct val="95000"/>
                        </a:lnSpc>
                        <a:spcAft>
                          <a:spcPts val="300"/>
                        </a:spcAft>
                        <a:buFont typeface="Arial" panose="020B0604020202020204" pitchFamily="34" charset="0"/>
                        <a:buChar char="•"/>
                      </a:pPr>
                      <a:r>
                        <a:rPr lang="en-GB" sz="1050" baseline="0" dirty="0"/>
                        <a:t>The attitude and approach of staff and volunteers to meeting individual needs.</a:t>
                      </a:r>
                    </a:p>
                    <a:p>
                      <a:pPr marL="0" indent="0">
                        <a:lnSpc>
                          <a:spcPct val="95000"/>
                        </a:lnSpc>
                        <a:spcAft>
                          <a:spcPts val="0"/>
                        </a:spcAft>
                        <a:buFont typeface="Arial" panose="020B0604020202020204" pitchFamily="34" charset="0"/>
                        <a:buNone/>
                      </a:pPr>
                      <a:r>
                        <a:rPr lang="en-GB" sz="1050" b="1" baseline="0" dirty="0"/>
                        <a:t>CRM</a:t>
                      </a:r>
                    </a:p>
                    <a:p>
                      <a:pPr marL="171450" indent="-171450">
                        <a:lnSpc>
                          <a:spcPct val="95000"/>
                        </a:lnSpc>
                        <a:spcAft>
                          <a:spcPts val="0"/>
                        </a:spcAft>
                        <a:buFont typeface="Arial" panose="020B0604020202020204" pitchFamily="34" charset="0"/>
                        <a:buChar char="•"/>
                      </a:pPr>
                      <a:r>
                        <a:rPr lang="en-GB" sz="1050" baseline="0" dirty="0"/>
                        <a:t>Share you experience forms.</a:t>
                      </a:r>
                    </a:p>
                    <a:p>
                      <a:pPr marL="171450" indent="-171450">
                        <a:lnSpc>
                          <a:spcPct val="95000"/>
                        </a:lnSpc>
                        <a:spcAft>
                          <a:spcPts val="300"/>
                        </a:spcAft>
                        <a:buFont typeface="Arial" panose="020B0604020202020204" pitchFamily="34" charset="0"/>
                        <a:buChar char="•"/>
                      </a:pPr>
                      <a:r>
                        <a:rPr lang="en-GB" sz="1050" baseline="0" dirty="0"/>
                        <a:t>Information of concern enquiries.</a:t>
                      </a:r>
                    </a:p>
                    <a:p>
                      <a:pPr marL="0" indent="0">
                        <a:lnSpc>
                          <a:spcPct val="95000"/>
                        </a:lnSpc>
                        <a:spcAft>
                          <a:spcPts val="0"/>
                        </a:spcAft>
                        <a:buFont typeface="Arial" panose="020B0604020202020204" pitchFamily="34" charset="0"/>
                        <a:buNone/>
                      </a:pPr>
                      <a:r>
                        <a:rPr lang="en-GB" sz="1050" b="1" baseline="0" dirty="0"/>
                        <a:t>Organisations</a:t>
                      </a:r>
                    </a:p>
                    <a:p>
                      <a:pPr marL="171450" indent="-171450">
                        <a:lnSpc>
                          <a:spcPct val="95000"/>
                        </a:lnSpc>
                        <a:spcAft>
                          <a:spcPts val="0"/>
                        </a:spcAft>
                        <a:buFont typeface="Arial" panose="020B0604020202020204" pitchFamily="34" charset="0"/>
                        <a:buChar char="•"/>
                      </a:pPr>
                      <a:r>
                        <a:rPr lang="en-GB" sz="1050" baseline="0" dirty="0"/>
                        <a:t>Feedback about</a:t>
                      </a:r>
                    </a:p>
                    <a:p>
                      <a:pPr marL="628650" lvl="1" indent="-171450">
                        <a:lnSpc>
                          <a:spcPct val="95000"/>
                        </a:lnSpc>
                        <a:spcAft>
                          <a:spcPts val="0"/>
                        </a:spcAft>
                        <a:buFont typeface="Arial" panose="020B0604020202020204" pitchFamily="34" charset="0"/>
                        <a:buChar char="•"/>
                      </a:pPr>
                      <a:r>
                        <a:rPr lang="en-GB" sz="1050" baseline="0" dirty="0"/>
                        <a:t>Catering, nutrition and hydration practice.</a:t>
                      </a:r>
                    </a:p>
                    <a:p>
                      <a:pPr marL="628650" lvl="1" indent="-171450">
                        <a:lnSpc>
                          <a:spcPct val="95000"/>
                        </a:lnSpc>
                        <a:spcAft>
                          <a:spcPts val="0"/>
                        </a:spcAft>
                        <a:buFont typeface="Arial" panose="020B0604020202020204" pitchFamily="34" charset="0"/>
                        <a:buChar char="•"/>
                      </a:pPr>
                      <a:r>
                        <a:rPr lang="en-GB" sz="1050" baseline="0" dirty="0"/>
                        <a:t>Practice in relation to particular risks and issues; people with complex needs.</a:t>
                      </a:r>
                    </a:p>
                    <a:p>
                      <a:pPr marL="171450" lvl="0" indent="-171450">
                        <a:lnSpc>
                          <a:spcPct val="95000"/>
                        </a:lnSpc>
                        <a:spcAft>
                          <a:spcPts val="300"/>
                        </a:spcAft>
                        <a:buFont typeface="Arial" panose="020B0604020202020204" pitchFamily="34" charset="0"/>
                        <a:buChar char="•"/>
                      </a:pPr>
                      <a:r>
                        <a:rPr lang="en-GB" sz="1050" baseline="0" dirty="0"/>
                        <a:t>Feedback from community dieticians.</a:t>
                      </a:r>
                    </a:p>
                    <a:p>
                      <a:pPr marL="0" lvl="0" indent="0">
                        <a:lnSpc>
                          <a:spcPct val="95000"/>
                        </a:lnSpc>
                        <a:spcAft>
                          <a:spcPts val="0"/>
                        </a:spcAft>
                        <a:buFont typeface="Arial" panose="020B0604020202020204" pitchFamily="34" charset="0"/>
                        <a:buNone/>
                      </a:pPr>
                      <a:r>
                        <a:rPr lang="en-GB" sz="1050" b="1" baseline="0" dirty="0"/>
                        <a:t>Staff and volunteers</a:t>
                      </a:r>
                    </a:p>
                    <a:p>
                      <a:pPr marL="171450" lvl="0" indent="-171450">
                        <a:lnSpc>
                          <a:spcPct val="95000"/>
                        </a:lnSpc>
                        <a:spcAft>
                          <a:spcPts val="0"/>
                        </a:spcAft>
                        <a:buFont typeface="Arial" panose="020B0604020202020204" pitchFamily="34" charset="0"/>
                        <a:buChar char="•"/>
                      </a:pPr>
                      <a:r>
                        <a:rPr lang="en-GB" sz="1050" baseline="0" dirty="0"/>
                        <a:t>Awareness of particular needs and risks in relation to earing and drinking e.g. people living with dementia (in particular of specialist staff such as chefs).</a:t>
                      </a:r>
                    </a:p>
                    <a:p>
                      <a:pPr marL="171450" lvl="0" indent="-171450">
                        <a:lnSpc>
                          <a:spcPct val="95000"/>
                        </a:lnSpc>
                        <a:spcAft>
                          <a:spcPts val="300"/>
                        </a:spcAft>
                        <a:buFont typeface="Arial" panose="020B0604020202020204" pitchFamily="34" charset="0"/>
                        <a:buChar char="•"/>
                      </a:pPr>
                      <a:r>
                        <a:rPr lang="en-GB" sz="1050" baseline="0" dirty="0"/>
                        <a:t>Recognition of and response to individual preferences and religious/cultural requirements.</a:t>
                      </a:r>
                    </a:p>
                    <a:p>
                      <a:pPr marL="0" lvl="0" indent="0">
                        <a:lnSpc>
                          <a:spcPct val="95000"/>
                        </a:lnSpc>
                        <a:spcAft>
                          <a:spcPts val="0"/>
                        </a:spcAft>
                        <a:buFont typeface="Arial" panose="020B0604020202020204" pitchFamily="34" charset="0"/>
                        <a:buNone/>
                      </a:pPr>
                      <a:r>
                        <a:rPr lang="en-GB" sz="1050" b="1" baseline="0" dirty="0"/>
                        <a:t>Observation</a:t>
                      </a:r>
                    </a:p>
                    <a:p>
                      <a:pPr marL="171450" lvl="0" indent="-171450">
                        <a:lnSpc>
                          <a:spcPct val="95000"/>
                        </a:lnSpc>
                        <a:spcAft>
                          <a:spcPts val="0"/>
                        </a:spcAft>
                        <a:buFont typeface="Arial" panose="020B0604020202020204" pitchFamily="34" charset="0"/>
                        <a:buChar char="•"/>
                      </a:pPr>
                      <a:r>
                        <a:rPr lang="en-GB" sz="1050" baseline="0" dirty="0"/>
                        <a:t>Mealtimes; choice, presentation, quantity, special diets.</a:t>
                      </a:r>
                    </a:p>
                    <a:p>
                      <a:pPr marL="171450" lvl="0" indent="-171450">
                        <a:lnSpc>
                          <a:spcPct val="95000"/>
                        </a:lnSpc>
                        <a:spcAft>
                          <a:spcPts val="0"/>
                        </a:spcAft>
                        <a:buFont typeface="Arial" panose="020B0604020202020204" pitchFamily="34" charset="0"/>
                        <a:buChar char="•"/>
                      </a:pPr>
                      <a:r>
                        <a:rPr lang="en-GB" sz="1050" baseline="0" dirty="0"/>
                        <a:t>Support/arrangements for people to make their own meals and drinks; promotion of independence.</a:t>
                      </a:r>
                    </a:p>
                    <a:p>
                      <a:pPr marL="171450" lvl="0" indent="-171450">
                        <a:lnSpc>
                          <a:spcPct val="95000"/>
                        </a:lnSpc>
                        <a:spcAft>
                          <a:spcPts val="0"/>
                        </a:spcAft>
                        <a:buFont typeface="Arial" panose="020B0604020202020204" pitchFamily="34" charset="0"/>
                        <a:buChar char="•"/>
                      </a:pPr>
                      <a:r>
                        <a:rPr lang="en-GB" sz="1050" baseline="0" dirty="0"/>
                        <a:t>Access to food and drink outside mealtimes.</a:t>
                      </a:r>
                    </a:p>
                    <a:p>
                      <a:pPr marL="171450" lvl="0" indent="-171450">
                        <a:lnSpc>
                          <a:spcPct val="95000"/>
                        </a:lnSpc>
                        <a:spcAft>
                          <a:spcPts val="300"/>
                        </a:spcAft>
                        <a:buFont typeface="Arial" panose="020B0604020202020204" pitchFamily="34" charset="0"/>
                        <a:buChar char="•"/>
                      </a:pPr>
                      <a:r>
                        <a:rPr lang="en-GB" sz="1050" baseline="0" dirty="0"/>
                        <a:t>Staff communication about eating and drinking risks and issues at handover. </a:t>
                      </a:r>
                    </a:p>
                    <a:p>
                      <a:pPr marL="0" lvl="0" indent="0">
                        <a:lnSpc>
                          <a:spcPct val="95000"/>
                        </a:lnSpc>
                        <a:spcAft>
                          <a:spcPts val="0"/>
                        </a:spcAft>
                        <a:buFont typeface="Arial" panose="020B0604020202020204" pitchFamily="34" charset="0"/>
                        <a:buNone/>
                      </a:pPr>
                      <a:r>
                        <a:rPr lang="en-GB" sz="1050" b="1" baseline="0" dirty="0"/>
                        <a:t>Records and policies</a:t>
                      </a:r>
                    </a:p>
                    <a:p>
                      <a:pPr marL="171450" lvl="0" indent="-171450">
                        <a:lnSpc>
                          <a:spcPct val="95000"/>
                        </a:lnSpc>
                        <a:spcAft>
                          <a:spcPts val="0"/>
                        </a:spcAft>
                        <a:buFont typeface="Arial" panose="020B0604020202020204" pitchFamily="34" charset="0"/>
                        <a:buChar char="•"/>
                      </a:pPr>
                      <a:r>
                        <a:rPr lang="en-GB" sz="1050" baseline="0" dirty="0"/>
                        <a:t>Food and fluid charts.</a:t>
                      </a:r>
                    </a:p>
                    <a:p>
                      <a:pPr marL="171450" lvl="0" indent="-171450">
                        <a:lnSpc>
                          <a:spcPct val="95000"/>
                        </a:lnSpc>
                        <a:spcAft>
                          <a:spcPts val="0"/>
                        </a:spcAft>
                        <a:buFont typeface="Arial" panose="020B0604020202020204" pitchFamily="34" charset="0"/>
                        <a:buChar char="•"/>
                      </a:pPr>
                      <a:r>
                        <a:rPr lang="en-GB" sz="1050" baseline="0" dirty="0"/>
                        <a:t>Nutrition, hydration and swallowing assessments.</a:t>
                      </a:r>
                    </a:p>
                    <a:p>
                      <a:pPr marL="171450" lvl="0" indent="-171450">
                        <a:lnSpc>
                          <a:spcPct val="95000"/>
                        </a:lnSpc>
                        <a:spcAft>
                          <a:spcPts val="0"/>
                        </a:spcAft>
                        <a:buFont typeface="Arial" panose="020B0604020202020204" pitchFamily="34" charset="0"/>
                        <a:buChar char="•"/>
                      </a:pPr>
                      <a:r>
                        <a:rPr lang="en-GB" sz="1050" baseline="0" dirty="0"/>
                        <a:t>Weight records.</a:t>
                      </a:r>
                    </a:p>
                    <a:p>
                      <a:pPr marL="171450" lvl="0" indent="-171450">
                        <a:lnSpc>
                          <a:spcPct val="95000"/>
                        </a:lnSpc>
                        <a:spcAft>
                          <a:spcPts val="0"/>
                        </a:spcAft>
                        <a:buFont typeface="Arial" panose="020B0604020202020204" pitchFamily="34" charset="0"/>
                        <a:buChar char="•"/>
                      </a:pPr>
                      <a:r>
                        <a:rPr lang="en-GB" sz="1050" baseline="0" dirty="0"/>
                        <a:t>Menus.</a:t>
                      </a:r>
                    </a:p>
                    <a:p>
                      <a:pPr marL="171450" lvl="0" indent="-171450">
                        <a:lnSpc>
                          <a:spcPct val="95000"/>
                        </a:lnSpc>
                        <a:spcAft>
                          <a:spcPts val="0"/>
                        </a:spcAft>
                        <a:buFont typeface="Arial" panose="020B0604020202020204" pitchFamily="34" charset="0"/>
                        <a:buChar char="•"/>
                      </a:pPr>
                      <a:r>
                        <a:rPr lang="en-GB" sz="1050" baseline="0" dirty="0"/>
                        <a:t>Internal feedback surveys.</a:t>
                      </a:r>
                    </a:p>
                    <a:p>
                      <a:pPr marL="171450" lvl="0" indent="-171450">
                        <a:lnSpc>
                          <a:spcPct val="95000"/>
                        </a:lnSpc>
                        <a:spcAft>
                          <a:spcPts val="0"/>
                        </a:spcAft>
                        <a:buFont typeface="Arial" panose="020B0604020202020204" pitchFamily="34" charset="0"/>
                        <a:buChar char="•"/>
                      </a:pPr>
                      <a:r>
                        <a:rPr lang="en-GB" sz="1050" baseline="0" dirty="0"/>
                        <a:t>Complaints and compliments.</a:t>
                      </a:r>
                    </a:p>
                    <a:p>
                      <a:pPr marL="171450" lvl="0" indent="-171450">
                        <a:lnSpc>
                          <a:spcPct val="95000"/>
                        </a:lnSpc>
                        <a:spcAft>
                          <a:spcPts val="0"/>
                        </a:spcAft>
                        <a:buFont typeface="Arial" panose="020B0604020202020204" pitchFamily="34" charset="0"/>
                        <a:buChar char="•"/>
                      </a:pPr>
                      <a:r>
                        <a:rPr lang="en-GB" sz="1050" baseline="0" dirty="0"/>
                        <a:t>Staff training records and plans.</a:t>
                      </a:r>
                    </a:p>
                  </a:txBody>
                  <a:tcPr/>
                </a:tc>
                <a:extLst>
                  <a:ext uri="{0D108BD9-81ED-4DB2-BD59-A6C34878D82A}">
                    <a16:rowId xmlns:a16="http://schemas.microsoft.com/office/drawing/2014/main" val="10002"/>
                  </a:ext>
                </a:extLst>
              </a:tr>
            </a:tbl>
          </a:graphicData>
        </a:graphic>
      </p:graphicFrame>
      <p:sp>
        <p:nvSpPr>
          <p:cNvPr id="6" name="Rectangle 5"/>
          <p:cNvSpPr/>
          <p:nvPr/>
        </p:nvSpPr>
        <p:spPr>
          <a:xfrm>
            <a:off x="1795316" y="791126"/>
            <a:ext cx="6110012" cy="261610"/>
          </a:xfrm>
          <a:prstGeom prst="rect">
            <a:avLst/>
          </a:prstGeom>
        </p:spPr>
        <p:txBody>
          <a:bodyPr wrap="square">
            <a:spAutoFit/>
          </a:bodyPr>
          <a:lstStyle/>
          <a:p>
            <a:r>
              <a:rPr lang="en-GB" sz="1100" b="1" dirty="0"/>
              <a:t>Source: </a:t>
            </a:r>
            <a:r>
              <a:rPr lang="en-GB" sz="1100" b="1" dirty="0">
                <a:hlinkClick r:id="rId3"/>
              </a:rPr>
              <a:t>The Adult Social Care Key Lines of Enquiry and Prompts: Sources of evidence</a:t>
            </a:r>
            <a:r>
              <a:rPr lang="en-GB" sz="1100" b="1" dirty="0"/>
              <a:t>, CQC 2017</a:t>
            </a:r>
          </a:p>
        </p:txBody>
      </p:sp>
      <p:grpSp>
        <p:nvGrpSpPr>
          <p:cNvPr id="26" name="Group 25"/>
          <p:cNvGrpSpPr/>
          <p:nvPr/>
        </p:nvGrpSpPr>
        <p:grpSpPr>
          <a:xfrm>
            <a:off x="128464" y="116680"/>
            <a:ext cx="8496944" cy="432000"/>
            <a:chOff x="128464" y="108000"/>
            <a:chExt cx="8496944" cy="432000"/>
          </a:xfrm>
        </p:grpSpPr>
        <p:sp>
          <p:nvSpPr>
            <p:cNvPr id="27" name="TextBox 26">
              <a:hlinkClick r:id="rId4"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28" name="TextBox 27">
              <a:hlinkClick r:id="rId5"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29" name="TextBox 28"/>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0" name="TextBox 29">
              <a:hlinkClick r:id="rId6"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31" name="TextBox 30">
              <a:hlinkClick r:id="rId7"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32" name="TextBox 31"/>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3" name="TextBox 32"/>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4" name="TextBox 33"/>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5" name="TextBox 34"/>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6" name="TextBox 35">
              <a:hlinkClick r:id="rId8"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37" name="TextBox 36"/>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8" name="TextBox 37">
              <a:hlinkClick r:id="rId9" action="ppaction://hlinksldjump"/>
            </p:cNvPr>
            <p:cNvSpPr txBox="1"/>
            <p:nvPr/>
          </p:nvSpPr>
          <p:spPr>
            <a:xfrm>
              <a:off x="4602896" y="108000"/>
              <a:ext cx="894969"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39" name="TextBox 38"/>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0" name="TextBox 39">
              <a:hlinkClick r:id="rId10"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41" name="TextBox 40"/>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2" name="TextBox 41">
              <a:hlinkClick r:id="rId11"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43" name="TextBox 42">
              <a:hlinkClick r:id="rId12"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44" name="TextBox 43">
              <a:hlinkClick r:id="rId13"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45" name="TextBox 44">
              <a:hlinkClick r:id="rId14"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46" name="TextBox 45"/>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3960193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03" y="404664"/>
            <a:ext cx="9945555" cy="638944"/>
          </a:xfrm>
        </p:spPr>
        <p:txBody>
          <a:bodyPr>
            <a:normAutofit/>
          </a:bodyPr>
          <a:lstStyle/>
          <a:p>
            <a:r>
              <a:rPr lang="en-GB" sz="2400" b="1" dirty="0"/>
              <a:t>CQC Key lines of enquiry regarding hydration and nutrition </a:t>
            </a:r>
            <a:endParaRPr lang="en-GB" b="1" dirty="0"/>
          </a:p>
        </p:txBody>
      </p:sp>
      <p:sp>
        <p:nvSpPr>
          <p:cNvPr id="6" name="Rectangle 5"/>
          <p:cNvSpPr/>
          <p:nvPr/>
        </p:nvSpPr>
        <p:spPr>
          <a:xfrm>
            <a:off x="1751863" y="791126"/>
            <a:ext cx="6304087" cy="261610"/>
          </a:xfrm>
          <a:prstGeom prst="rect">
            <a:avLst/>
          </a:prstGeom>
        </p:spPr>
        <p:txBody>
          <a:bodyPr wrap="square">
            <a:spAutoFit/>
          </a:bodyPr>
          <a:lstStyle/>
          <a:p>
            <a:r>
              <a:rPr lang="en-GB" sz="1100" b="1" dirty="0"/>
              <a:t>Source: </a:t>
            </a:r>
            <a:r>
              <a:rPr lang="en-GB" sz="1100" b="1" dirty="0">
                <a:hlinkClick r:id="rId3"/>
              </a:rPr>
              <a:t>Key lines of enquiry, prompts and ratings characteristics for adult social care services</a:t>
            </a:r>
            <a:r>
              <a:rPr lang="en-GB" sz="1100" b="1" dirty="0"/>
              <a:t>, CQC  2017</a:t>
            </a:r>
          </a:p>
        </p:txBody>
      </p:sp>
      <p:grpSp>
        <p:nvGrpSpPr>
          <p:cNvPr id="26" name="Group 25"/>
          <p:cNvGrpSpPr/>
          <p:nvPr/>
        </p:nvGrpSpPr>
        <p:grpSpPr>
          <a:xfrm>
            <a:off x="128464" y="116680"/>
            <a:ext cx="8496944" cy="432000"/>
            <a:chOff x="128464" y="108000"/>
            <a:chExt cx="8496944" cy="432000"/>
          </a:xfrm>
        </p:grpSpPr>
        <p:sp>
          <p:nvSpPr>
            <p:cNvPr id="27" name="TextBox 26">
              <a:hlinkClick r:id="rId4"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28" name="TextBox 27">
              <a:hlinkClick r:id="rId5"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29" name="TextBox 28"/>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0" name="TextBox 29">
              <a:hlinkClick r:id="rId6"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31" name="TextBox 30">
              <a:hlinkClick r:id="rId7"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32" name="TextBox 31"/>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3" name="TextBox 32"/>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4" name="TextBox 33"/>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5" name="TextBox 34"/>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6" name="TextBox 35">
              <a:hlinkClick r:id="rId8"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37" name="TextBox 36"/>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8" name="TextBox 37">
              <a:hlinkClick r:id="rId9" action="ppaction://hlinksldjump"/>
            </p:cNvPr>
            <p:cNvSpPr txBox="1"/>
            <p:nvPr/>
          </p:nvSpPr>
          <p:spPr>
            <a:xfrm>
              <a:off x="4602896" y="108000"/>
              <a:ext cx="894969"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39" name="TextBox 38"/>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0" name="TextBox 39">
              <a:hlinkClick r:id="rId10"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41" name="TextBox 40"/>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2" name="TextBox 41">
              <a:hlinkClick r:id="rId11"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43" name="TextBox 42">
              <a:hlinkClick r:id="rId12"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44" name="TextBox 43">
              <a:hlinkClick r:id="rId13"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45" name="TextBox 44">
              <a:hlinkClick r:id="rId14"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46" name="TextBox 45"/>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graphicFrame>
        <p:nvGraphicFramePr>
          <p:cNvPr id="5" name="Table 4"/>
          <p:cNvGraphicFramePr>
            <a:graphicFrameLocks noGrp="1"/>
          </p:cNvGraphicFramePr>
          <p:nvPr>
            <p:extLst>
              <p:ext uri="{D42A27DB-BD31-4B8C-83A1-F6EECF244321}">
                <p14:modId xmlns:p14="http://schemas.microsoft.com/office/powerpoint/2010/main" val="2254373599"/>
              </p:ext>
            </p:extLst>
          </p:nvPr>
        </p:nvGraphicFramePr>
        <p:xfrm>
          <a:off x="128464" y="1052736"/>
          <a:ext cx="9649072" cy="5791200"/>
        </p:xfrm>
        <a:graphic>
          <a:graphicData uri="http://schemas.openxmlformats.org/drawingml/2006/table">
            <a:tbl>
              <a:tblPr firstRow="1" bandRow="1">
                <a:tableStyleId>{5C22544A-7EE6-4342-B048-85BDC9FD1C3A}</a:tableStyleId>
              </a:tblPr>
              <a:tblGrid>
                <a:gridCol w="2808312">
                  <a:extLst>
                    <a:ext uri="{9D8B030D-6E8A-4147-A177-3AD203B41FA5}">
                      <a16:colId xmlns:a16="http://schemas.microsoft.com/office/drawing/2014/main" val="20000"/>
                    </a:ext>
                  </a:extLst>
                </a:gridCol>
                <a:gridCol w="2520280">
                  <a:extLst>
                    <a:ext uri="{9D8B030D-6E8A-4147-A177-3AD203B41FA5}">
                      <a16:colId xmlns:a16="http://schemas.microsoft.com/office/drawing/2014/main" val="20001"/>
                    </a:ext>
                  </a:extLst>
                </a:gridCol>
                <a:gridCol w="2088232">
                  <a:extLst>
                    <a:ext uri="{9D8B030D-6E8A-4147-A177-3AD203B41FA5}">
                      <a16:colId xmlns:a16="http://schemas.microsoft.com/office/drawing/2014/main" val="20002"/>
                    </a:ext>
                  </a:extLst>
                </a:gridCol>
                <a:gridCol w="2232248">
                  <a:extLst>
                    <a:ext uri="{9D8B030D-6E8A-4147-A177-3AD203B41FA5}">
                      <a16:colId xmlns:a16="http://schemas.microsoft.com/office/drawing/2014/main" val="20003"/>
                    </a:ext>
                  </a:extLst>
                </a:gridCol>
              </a:tblGrid>
              <a:tr h="288032">
                <a:tc gridSpan="4">
                  <a:txBody>
                    <a:bodyPr/>
                    <a:lstStyle/>
                    <a:p>
                      <a:r>
                        <a:rPr lang="en-GB" sz="1600" dirty="0"/>
                        <a:t>E3:</a:t>
                      </a:r>
                      <a:r>
                        <a:rPr lang="en-GB" sz="1600" baseline="0" dirty="0"/>
                        <a:t>  How are people supported to eat and drink enough to maintain a balanced diet?</a:t>
                      </a:r>
                      <a:endParaRPr lang="en-GB" sz="1600" dirty="0"/>
                    </a:p>
                  </a:txBody>
                  <a:tcPr/>
                </a:tc>
                <a:tc hMerge="1">
                  <a:txBody>
                    <a:bodyPr/>
                    <a:lstStyle/>
                    <a:p>
                      <a:endParaRPr lang="en-GB"/>
                    </a:p>
                  </a:txBody>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10000"/>
                  </a:ext>
                </a:extLst>
              </a:tr>
              <a:tr h="240784">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i="0" u="none" strike="noStrike" kern="1200" baseline="0" dirty="0">
                          <a:solidFill>
                            <a:schemeClr val="dk1"/>
                          </a:solidFill>
                          <a:latin typeface="+mn-lt"/>
                          <a:ea typeface="+mn-ea"/>
                          <a:cs typeface="+mn-cs"/>
                        </a:rPr>
                        <a:t>Criteria behind CQC ratings</a:t>
                      </a:r>
                      <a:endParaRPr lang="en-GB" sz="1400" b="0" i="0" u="none" strike="noStrike" kern="1200" baseline="0" dirty="0">
                        <a:solidFill>
                          <a:schemeClr val="dk1"/>
                        </a:solidFill>
                        <a:latin typeface="+mn-lt"/>
                        <a:ea typeface="+mn-ea"/>
                        <a:cs typeface="+mn-cs"/>
                      </a:endParaRPr>
                    </a:p>
                  </a:txBody>
                  <a:tcPr/>
                </a:tc>
                <a:tc hMerge="1">
                  <a:txBody>
                    <a:bodyPr/>
                    <a:lstStyle/>
                    <a:p>
                      <a:endParaRPr lang="en-GB" sz="1100"/>
                    </a:p>
                  </a:txBody>
                  <a:tcPr/>
                </a:tc>
                <a:tc hMerge="1">
                  <a:txBody>
                    <a:bodyPr/>
                    <a:lstStyle/>
                    <a:p>
                      <a:endParaRPr lang="en-GB" sz="1100"/>
                    </a:p>
                  </a:txBody>
                  <a:tcPr/>
                </a:tc>
                <a:tc hMerge="1">
                  <a:txBody>
                    <a:bodyPr/>
                    <a:lstStyle/>
                    <a:p>
                      <a:endParaRPr lang="en-GB" sz="1100" dirty="0"/>
                    </a:p>
                  </a:txBody>
                  <a:tcPr/>
                </a:tc>
                <a:extLst>
                  <a:ext uri="{0D108BD9-81ED-4DB2-BD59-A6C34878D82A}">
                    <a16:rowId xmlns:a16="http://schemas.microsoft.com/office/drawing/2014/main" val="10001"/>
                  </a:ext>
                </a:extLst>
              </a:tr>
              <a:tr h="152008">
                <a:tc>
                  <a:txBody>
                    <a:bodyPr/>
                    <a:lstStyle/>
                    <a:p>
                      <a:pPr algn="ctr"/>
                      <a:r>
                        <a:rPr lang="en-GB" sz="1200" b="1" dirty="0"/>
                        <a:t>Outstanding</a:t>
                      </a:r>
                    </a:p>
                  </a:txBody>
                  <a:tcPr/>
                </a:tc>
                <a:tc>
                  <a:txBody>
                    <a:bodyPr/>
                    <a:lstStyle/>
                    <a:p>
                      <a:pPr algn="ctr"/>
                      <a:r>
                        <a:rPr lang="en-GB" sz="1200" b="1" dirty="0"/>
                        <a:t>Good</a:t>
                      </a:r>
                    </a:p>
                  </a:txBody>
                  <a:tcPr/>
                </a:tc>
                <a:tc>
                  <a:txBody>
                    <a:bodyPr/>
                    <a:lstStyle/>
                    <a:p>
                      <a:pPr algn="ctr"/>
                      <a:r>
                        <a:rPr lang="en-GB" sz="1200" b="1" dirty="0"/>
                        <a:t>Requires</a:t>
                      </a:r>
                      <a:r>
                        <a:rPr lang="en-GB" sz="1200" b="1" baseline="0" dirty="0"/>
                        <a:t> Improvement</a:t>
                      </a:r>
                      <a:endParaRPr lang="en-GB" sz="1200" b="1" dirty="0"/>
                    </a:p>
                  </a:txBody>
                  <a:tcPr/>
                </a:tc>
                <a:tc>
                  <a:txBody>
                    <a:bodyPr/>
                    <a:lstStyle/>
                    <a:p>
                      <a:pPr algn="ctr"/>
                      <a:r>
                        <a:rPr lang="en-GB" sz="1200" b="1" dirty="0"/>
                        <a:t>Inadequate</a:t>
                      </a:r>
                    </a:p>
                  </a:txBody>
                  <a:tcPr/>
                </a:tc>
                <a:extLst>
                  <a:ext uri="{0D108BD9-81ED-4DB2-BD59-A6C34878D82A}">
                    <a16:rowId xmlns:a16="http://schemas.microsoft.com/office/drawing/2014/main" val="10002"/>
                  </a:ext>
                </a:extLst>
              </a:tr>
              <a:tr h="3217332">
                <a:tc>
                  <a:txBody>
                    <a:bodyPr/>
                    <a:lstStyle/>
                    <a:p>
                      <a:pPr>
                        <a:spcAft>
                          <a:spcPts val="600"/>
                        </a:spcAft>
                      </a:pPr>
                      <a:r>
                        <a:rPr lang="en-GB" sz="1050" b="0" i="0" u="none" strike="noStrike" kern="1200" baseline="0" dirty="0">
                          <a:solidFill>
                            <a:schemeClr val="dk1"/>
                          </a:solidFill>
                          <a:latin typeface="+mn-lt"/>
                          <a:ea typeface="+mn-ea"/>
                          <a:cs typeface="+mn-cs"/>
                        </a:rPr>
                        <a:t>There is a strong emphasis on the importance of eating and drinking well. The service provides good quality food with a variety of different options to choose from each day. People are fully involved and help to plan their meals with staff, taking nutritional advice into account. Staff are aware of people’s individual preferences and patterns of eating and drinking and there is flexibility when needed or requested. </a:t>
                      </a:r>
                    </a:p>
                    <a:p>
                      <a:pPr>
                        <a:spcAft>
                          <a:spcPts val="600"/>
                        </a:spcAft>
                      </a:pPr>
                      <a:r>
                        <a:rPr lang="en-GB" sz="1050" b="0" i="0" u="none" strike="noStrike" kern="1200" baseline="0" dirty="0">
                          <a:solidFill>
                            <a:schemeClr val="dk1"/>
                          </a:solidFill>
                          <a:latin typeface="+mn-lt"/>
                          <a:ea typeface="+mn-ea"/>
                          <a:cs typeface="+mn-cs"/>
                        </a:rPr>
                        <a:t>Creative ways have been introduced to encourage food to be as attractive as possible when people are on specific diets, for example soft diets. </a:t>
                      </a:r>
                    </a:p>
                    <a:p>
                      <a:pPr>
                        <a:spcAft>
                          <a:spcPts val="600"/>
                        </a:spcAft>
                      </a:pPr>
                      <a:r>
                        <a:rPr lang="en-GB" sz="1050" b="0" i="0" u="none" strike="noStrike" kern="1200" baseline="0" dirty="0">
                          <a:solidFill>
                            <a:schemeClr val="dk1"/>
                          </a:solidFill>
                          <a:latin typeface="+mn-lt"/>
                          <a:ea typeface="+mn-ea"/>
                          <a:cs typeface="+mn-cs"/>
                        </a:rPr>
                        <a:t>Innovative methods and positive staff relationships are used to encourage those who are reluctant or have difficulty in eating and drinking. </a:t>
                      </a:r>
                    </a:p>
                    <a:p>
                      <a:pPr>
                        <a:spcAft>
                          <a:spcPts val="600"/>
                        </a:spcAft>
                      </a:pPr>
                      <a:r>
                        <a:rPr lang="en-GB" sz="1050" b="0" i="0" u="none" strike="noStrike" kern="1200" baseline="0" dirty="0">
                          <a:solidFill>
                            <a:schemeClr val="dk1"/>
                          </a:solidFill>
                          <a:latin typeface="+mn-lt"/>
                          <a:ea typeface="+mn-ea"/>
                          <a:cs typeface="+mn-cs"/>
                        </a:rPr>
                        <a:t>The service embraces different cultural, religious and ethical issues around people’s choice of food to make sure their wishes are respected. There is a creative approach to food from different cultures, for example making it available on particular days for festive celebrations. </a:t>
                      </a:r>
                    </a:p>
                    <a:p>
                      <a:pPr>
                        <a:spcAft>
                          <a:spcPts val="600"/>
                        </a:spcAft>
                      </a:pPr>
                      <a:r>
                        <a:rPr lang="en-GB" sz="1050" b="0" i="0" u="none" strike="noStrike" kern="1200" baseline="0" dirty="0">
                          <a:solidFill>
                            <a:schemeClr val="dk1"/>
                          </a:solidFill>
                          <a:latin typeface="+mn-lt"/>
                          <a:ea typeface="+mn-ea"/>
                          <a:cs typeface="+mn-cs"/>
                        </a:rPr>
                        <a:t>There is positive feedback from dietetic professionals that the service asks for their advice and applies it properly. 	</a:t>
                      </a:r>
                    </a:p>
                  </a:txBody>
                  <a:tcPr/>
                </a:tc>
                <a:tc>
                  <a:txBody>
                    <a:bodyPr/>
                    <a:lstStyle/>
                    <a:p>
                      <a:pPr>
                        <a:spcAft>
                          <a:spcPts val="600"/>
                        </a:spcAft>
                      </a:pPr>
                      <a:r>
                        <a:rPr lang="en-GB" sz="1050" b="0" i="0" u="none" strike="noStrike" kern="1200" baseline="0" dirty="0">
                          <a:solidFill>
                            <a:schemeClr val="dk1"/>
                          </a:solidFill>
                          <a:latin typeface="+mn-lt"/>
                          <a:ea typeface="+mn-ea"/>
                          <a:cs typeface="+mn-cs"/>
                        </a:rPr>
                        <a:t>People can exercise genuine choice and have access to sufficient food and drink throughout the day. Meal times are set to suit people’s individual needs, are not rushed and are supported by enough members of staff to provide personal support. </a:t>
                      </a:r>
                    </a:p>
                    <a:p>
                      <a:pPr>
                        <a:spcAft>
                          <a:spcPts val="600"/>
                        </a:spcAft>
                      </a:pPr>
                      <a:r>
                        <a:rPr lang="en-GB" sz="1050" b="0" i="0" u="none" strike="noStrike" kern="1200" baseline="0" dirty="0">
                          <a:solidFill>
                            <a:schemeClr val="dk1"/>
                          </a:solidFill>
                          <a:latin typeface="+mn-lt"/>
                          <a:ea typeface="+mn-ea"/>
                          <a:cs typeface="+mn-cs"/>
                        </a:rPr>
                        <a:t>The dining environment is pleasant and food is well-presented. Staff are aware of safe temperatures for food to be served. </a:t>
                      </a:r>
                    </a:p>
                    <a:p>
                      <a:pPr>
                        <a:spcAft>
                          <a:spcPts val="600"/>
                        </a:spcAft>
                      </a:pPr>
                      <a:r>
                        <a:rPr lang="en-GB" sz="1050" b="0" i="0" u="none" strike="noStrike" kern="1200" baseline="0" dirty="0">
                          <a:solidFill>
                            <a:schemeClr val="dk1"/>
                          </a:solidFill>
                          <a:latin typeface="+mn-lt"/>
                          <a:ea typeface="+mn-ea"/>
                          <a:cs typeface="+mn-cs"/>
                        </a:rPr>
                        <a:t>The service takes cultural, ethical and religious needs into account when planning meals and drinks, and encourages people to make healthy food choices with a range of health options available. </a:t>
                      </a:r>
                    </a:p>
                    <a:p>
                      <a:pPr marL="0" marR="0" indent="0" algn="l" defTabSz="914400" rtl="0" eaLnBrk="1" fontAlgn="auto" latinLnBrk="0" hangingPunct="1">
                        <a:lnSpc>
                          <a:spcPct val="100000"/>
                        </a:lnSpc>
                        <a:spcBef>
                          <a:spcPts val="0"/>
                        </a:spcBef>
                        <a:spcAft>
                          <a:spcPts val="600"/>
                        </a:spcAft>
                        <a:buClrTx/>
                        <a:buSzTx/>
                        <a:buFontTx/>
                        <a:buNone/>
                        <a:tabLst/>
                        <a:defRPr/>
                      </a:pPr>
                      <a:r>
                        <a:rPr lang="en-GB" sz="1050" b="0" i="0" u="none" strike="noStrike" kern="1200" baseline="0" dirty="0">
                          <a:solidFill>
                            <a:schemeClr val="dk1"/>
                          </a:solidFill>
                          <a:latin typeface="+mn-lt"/>
                          <a:ea typeface="+mn-ea"/>
                          <a:cs typeface="+mn-cs"/>
                        </a:rPr>
                        <a:t>People feel actively involved in this aspect of the service and are enabled to give regular feedback.</a:t>
                      </a:r>
                    </a:p>
                    <a:p>
                      <a:pPr marL="0" marR="0" indent="0" algn="l" defTabSz="914400" rtl="0" eaLnBrk="1" fontAlgn="auto" latinLnBrk="0" hangingPunct="1">
                        <a:lnSpc>
                          <a:spcPct val="100000"/>
                        </a:lnSpc>
                        <a:spcBef>
                          <a:spcPts val="0"/>
                        </a:spcBef>
                        <a:spcAft>
                          <a:spcPts val="600"/>
                        </a:spcAft>
                        <a:buClrTx/>
                        <a:buSzTx/>
                        <a:buFontTx/>
                        <a:buNone/>
                        <a:tabLst/>
                        <a:defRPr/>
                      </a:pPr>
                      <a:r>
                        <a:rPr lang="en-GB" sz="1050" b="0" i="0" u="none" strike="noStrike" kern="1200" baseline="0" dirty="0">
                          <a:solidFill>
                            <a:schemeClr val="dk1"/>
                          </a:solidFill>
                          <a:latin typeface="+mn-lt"/>
                          <a:ea typeface="+mn-ea"/>
                          <a:cs typeface="+mn-cs"/>
                        </a:rPr>
                        <a:t>The service protects people, especially those with complex needs, from the risk of poor nutrition, dehydration, swallowing problems and other medical conditions that affect their health. Regular monitoring and review is carried out with people using the service and relevant professionals to ensure people’s needs continue to be met. </a:t>
                      </a:r>
                    </a:p>
                  </a:txBody>
                  <a:tcPr/>
                </a:tc>
                <a:tc>
                  <a:txBody>
                    <a:bodyPr/>
                    <a:lstStyle/>
                    <a:p>
                      <a:pPr>
                        <a:spcAft>
                          <a:spcPts val="600"/>
                        </a:spcAft>
                      </a:pPr>
                      <a:r>
                        <a:rPr lang="en-GB" sz="1050" b="0" i="0" u="none" strike="noStrike" kern="1200" baseline="0" dirty="0">
                          <a:solidFill>
                            <a:schemeClr val="dk1"/>
                          </a:solidFill>
                          <a:latin typeface="+mn-lt"/>
                          <a:ea typeface="+mn-ea"/>
                          <a:cs typeface="+mn-cs"/>
                        </a:rPr>
                        <a:t>Some people may not always get enough to eat or drink. They are not always encouraged to eat a healthy balanced diet because options are limited, and not all of the food provided is appropriate to meet people’s nutritional needs. </a:t>
                      </a:r>
                    </a:p>
                    <a:p>
                      <a:pPr>
                        <a:spcAft>
                          <a:spcPts val="600"/>
                        </a:spcAft>
                      </a:pPr>
                      <a:r>
                        <a:rPr lang="en-GB" sz="1050" b="0" i="0" u="none" strike="noStrike" kern="1200" baseline="0" dirty="0">
                          <a:solidFill>
                            <a:schemeClr val="dk1"/>
                          </a:solidFill>
                          <a:latin typeface="+mn-lt"/>
                          <a:ea typeface="+mn-ea"/>
                          <a:cs typeface="+mn-cs"/>
                        </a:rPr>
                        <a:t>The service does not always involve people in planning their meals, nor does it act on feedback received from people who use the service. </a:t>
                      </a:r>
                    </a:p>
                    <a:p>
                      <a:pPr>
                        <a:spcAft>
                          <a:spcPts val="600"/>
                        </a:spcAft>
                      </a:pPr>
                      <a:r>
                        <a:rPr lang="en-GB" sz="1050" b="0" i="0" u="none" strike="noStrike" kern="1200" baseline="0" dirty="0">
                          <a:solidFill>
                            <a:schemeClr val="dk1"/>
                          </a:solidFill>
                          <a:latin typeface="+mn-lt"/>
                          <a:ea typeface="+mn-ea"/>
                          <a:cs typeface="+mn-cs"/>
                        </a:rPr>
                        <a:t>The service does not always understand people’s cultural, ethical and religious needs.</a:t>
                      </a:r>
                    </a:p>
                    <a:p>
                      <a:pPr>
                        <a:spcAft>
                          <a:spcPts val="600"/>
                        </a:spcAft>
                      </a:pPr>
                      <a:r>
                        <a:rPr lang="en-GB" sz="1050" b="0" i="0" u="none" strike="noStrike" kern="1200" baseline="0" dirty="0">
                          <a:solidFill>
                            <a:schemeClr val="dk1"/>
                          </a:solidFill>
                          <a:latin typeface="+mn-lt"/>
                          <a:ea typeface="+mn-ea"/>
                          <a:cs typeface="+mn-cs"/>
                        </a:rPr>
                        <a:t>The dining environment is not always pleasant or food is not always well presented. </a:t>
                      </a:r>
                    </a:p>
                    <a:p>
                      <a:pPr>
                        <a:spcAft>
                          <a:spcPts val="600"/>
                        </a:spcAft>
                      </a:pPr>
                      <a:r>
                        <a:rPr lang="en-GB" sz="1050" b="0" i="0" u="none" strike="noStrike" kern="1200" baseline="0" dirty="0">
                          <a:solidFill>
                            <a:schemeClr val="dk1"/>
                          </a:solidFill>
                          <a:latin typeface="+mn-lt"/>
                          <a:ea typeface="+mn-ea"/>
                          <a:cs typeface="+mn-cs"/>
                        </a:rPr>
                        <a:t>The service does not sufficiently monitor or manage the risks associated with poor hydration and nutrition, or ensure access to dietary and nutritional specialists when needed. 	</a:t>
                      </a:r>
                    </a:p>
                    <a:p>
                      <a:pPr>
                        <a:spcAft>
                          <a:spcPts val="600"/>
                        </a:spcAft>
                      </a:pPr>
                      <a:endParaRPr lang="en-GB" sz="1050" b="0" i="0" u="none" strike="noStrike" kern="1200" baseline="0" dirty="0">
                        <a:solidFill>
                          <a:schemeClr val="dk1"/>
                        </a:solidFill>
                        <a:latin typeface="+mn-lt"/>
                        <a:ea typeface="+mn-ea"/>
                        <a:cs typeface="+mn-cs"/>
                      </a:endParaRPr>
                    </a:p>
                  </a:txBody>
                  <a:tcPr/>
                </a:tc>
                <a:tc>
                  <a:txBody>
                    <a:bodyPr/>
                    <a:lstStyle/>
                    <a:p>
                      <a:pPr>
                        <a:spcAft>
                          <a:spcPts val="600"/>
                        </a:spcAft>
                      </a:pPr>
                      <a:r>
                        <a:rPr lang="en-GB" sz="1050" b="0" i="0" u="none" strike="noStrike" kern="1200" baseline="0" dirty="0">
                          <a:solidFill>
                            <a:schemeClr val="dk1"/>
                          </a:solidFill>
                          <a:latin typeface="+mn-lt"/>
                          <a:ea typeface="+mn-ea"/>
                          <a:cs typeface="+mn-cs"/>
                        </a:rPr>
                        <a:t>The service does not ensure that people have enough to eat and drink throughout the day. Drinks and snacks are restricted. </a:t>
                      </a:r>
                    </a:p>
                    <a:p>
                      <a:pPr>
                        <a:spcAft>
                          <a:spcPts val="600"/>
                        </a:spcAft>
                      </a:pPr>
                      <a:r>
                        <a:rPr lang="en-GB" sz="1050" b="0" i="0" u="none" strike="noStrike" kern="1200" baseline="0" dirty="0">
                          <a:solidFill>
                            <a:schemeClr val="dk1"/>
                          </a:solidFill>
                          <a:latin typeface="+mn-lt"/>
                          <a:ea typeface="+mn-ea"/>
                          <a:cs typeface="+mn-cs"/>
                        </a:rPr>
                        <a:t>Mealtimes are often rushed, with insufficient staff with the right skills to support people appropriately. Meals are often served too hot or cold for people to eat and enjoy. There is little attention to the dining environment. </a:t>
                      </a:r>
                    </a:p>
                    <a:p>
                      <a:pPr>
                        <a:spcAft>
                          <a:spcPts val="600"/>
                        </a:spcAft>
                      </a:pPr>
                      <a:r>
                        <a:rPr lang="en-GB" sz="1050" b="0" i="0" u="none" strike="noStrike" kern="1200" baseline="0" dirty="0">
                          <a:solidFill>
                            <a:schemeClr val="dk1"/>
                          </a:solidFill>
                          <a:latin typeface="+mn-lt"/>
                          <a:ea typeface="+mn-ea"/>
                          <a:cs typeface="+mn-cs"/>
                        </a:rPr>
                        <a:t>The service does not involve people in decisions about what they eat and drink. Specialist dietary needs and those relating to culture, ethics and religion are not catered for. </a:t>
                      </a:r>
                    </a:p>
                    <a:p>
                      <a:pPr>
                        <a:spcAft>
                          <a:spcPts val="600"/>
                        </a:spcAft>
                      </a:pPr>
                      <a:r>
                        <a:rPr lang="en-GB" sz="1050" b="0" i="0" u="none" strike="noStrike" kern="1200" baseline="0" dirty="0">
                          <a:solidFill>
                            <a:schemeClr val="dk1"/>
                          </a:solidFill>
                          <a:latin typeface="+mn-lt"/>
                          <a:ea typeface="+mn-ea"/>
                          <a:cs typeface="+mn-cs"/>
                        </a:rPr>
                        <a:t>There is no support available for people from dietary and nutritional specialists. Consequently, the service puts people at risk because of poor monitoring and management of food and fluid intake. </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41909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7808"/>
            <a:ext cx="9906000" cy="638944"/>
          </a:xfrm>
        </p:spPr>
        <p:txBody>
          <a:bodyPr>
            <a:normAutofit/>
          </a:bodyPr>
          <a:lstStyle/>
          <a:p>
            <a:r>
              <a:rPr lang="en-GB" sz="2400" b="1" dirty="0"/>
              <a:t>Learning and workforce development principles</a:t>
            </a:r>
          </a:p>
        </p:txBody>
      </p:sp>
      <p:sp>
        <p:nvSpPr>
          <p:cNvPr id="4" name="TextBox 3"/>
          <p:cNvSpPr txBox="1"/>
          <p:nvPr/>
        </p:nvSpPr>
        <p:spPr>
          <a:xfrm>
            <a:off x="272480" y="1260624"/>
            <a:ext cx="9361040" cy="4616648"/>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dirty="0"/>
              <a:t>When implementing, areas can link training in hydration and nutrition to many of their elements of care (for example;  falls, incontinence, bowel care)  and should not be seen as a stand alone area of care. </a:t>
            </a:r>
            <a:r>
              <a:rPr lang="en-GB" u="sng" dirty="0"/>
              <a:t>Nutrition and hydration underpins everything.</a:t>
            </a:r>
          </a:p>
          <a:p>
            <a:pPr marL="285750" indent="-285750">
              <a:spcBef>
                <a:spcPts val="1200"/>
              </a:spcBef>
              <a:buFont typeface="Arial" panose="020B0604020202020204" pitchFamily="34" charset="0"/>
              <a:buChar char="•"/>
            </a:pPr>
            <a:r>
              <a:rPr lang="en-GB" dirty="0"/>
              <a:t>Nutrition and hydration is a joint responsibility for all staff. It is </a:t>
            </a:r>
            <a:r>
              <a:rPr lang="en-GB" u="sng" dirty="0"/>
              <a:t>everybody’s business.</a:t>
            </a:r>
          </a:p>
          <a:p>
            <a:pPr marL="285750" indent="-285750">
              <a:spcBef>
                <a:spcPts val="1200"/>
              </a:spcBef>
              <a:buFont typeface="Arial" panose="020B0604020202020204" pitchFamily="34" charset="0"/>
              <a:buChar char="•"/>
            </a:pPr>
            <a:r>
              <a:rPr lang="en-GB" dirty="0"/>
              <a:t>A focus on hydration is often lost – each should be of equal priority.</a:t>
            </a:r>
          </a:p>
          <a:p>
            <a:pPr marL="285750" indent="-285750">
              <a:spcBef>
                <a:spcPts val="1200"/>
              </a:spcBef>
              <a:buFont typeface="Arial" panose="020B0604020202020204" pitchFamily="34" charset="0"/>
              <a:buChar char="•"/>
            </a:pPr>
            <a:r>
              <a:rPr lang="en-GB" dirty="0"/>
              <a:t>Learning and development is not ‘one off’ in order for this to be successful to continue to reinforce the training.</a:t>
            </a:r>
          </a:p>
          <a:p>
            <a:pPr marL="285750" indent="-285750">
              <a:spcBef>
                <a:spcPts val="1200"/>
              </a:spcBef>
              <a:buFont typeface="Arial" panose="020B0604020202020204" pitchFamily="34" charset="0"/>
              <a:buChar char="•"/>
            </a:pPr>
            <a:r>
              <a:rPr lang="en-GB" dirty="0"/>
              <a:t>Ensure  learning and development highlights links to other initiatives, e.g. recording the resident’s likes/dislikes and any specific needs on the ‘this is me’ document (or equivalent), particularly useful if the resident goes into hospital.</a:t>
            </a:r>
          </a:p>
          <a:p>
            <a:pPr marL="285750" indent="-285750">
              <a:spcBef>
                <a:spcPts val="1200"/>
              </a:spcBef>
              <a:buFont typeface="Arial" panose="020B0604020202020204" pitchFamily="34" charset="0"/>
              <a:buChar char="•"/>
            </a:pPr>
            <a:r>
              <a:rPr lang="en-GB" dirty="0"/>
              <a:t>Link the training to your nurse specialist and incorporate work-based learning.</a:t>
            </a:r>
          </a:p>
          <a:p>
            <a:pPr marL="285750" indent="-285750">
              <a:spcBef>
                <a:spcPts val="1200"/>
              </a:spcBef>
              <a:buFont typeface="Arial" panose="020B0604020202020204" pitchFamily="34" charset="0"/>
              <a:buChar char="•"/>
            </a:pPr>
            <a:r>
              <a:rPr lang="en-GB" dirty="0"/>
              <a:t>Remember to keep in mind the requirement for all paid carers within care and nursing homes to receive some training on basic hydration and nutrition as part of the </a:t>
            </a:r>
            <a:r>
              <a:rPr lang="en-GB" dirty="0">
                <a:hlinkClick r:id="rId2"/>
              </a:rPr>
              <a:t>Care Certificate </a:t>
            </a:r>
            <a:r>
              <a:rPr lang="en-GB" dirty="0"/>
              <a:t>.</a:t>
            </a:r>
            <a:endParaRPr lang="en-GB" dirty="0">
              <a:solidFill>
                <a:srgbClr val="FF0000"/>
              </a:solidFill>
            </a:endParaRPr>
          </a:p>
        </p:txBody>
      </p:sp>
      <p:grpSp>
        <p:nvGrpSpPr>
          <p:cNvPr id="25" name="Group 24"/>
          <p:cNvGrpSpPr/>
          <p:nvPr/>
        </p:nvGrpSpPr>
        <p:grpSpPr>
          <a:xfrm>
            <a:off x="128464" y="116680"/>
            <a:ext cx="8496944" cy="432000"/>
            <a:chOff x="128464" y="108000"/>
            <a:chExt cx="8496944" cy="432000"/>
          </a:xfrm>
        </p:grpSpPr>
        <p:sp>
          <p:nvSpPr>
            <p:cNvPr id="45" name="TextBox 44">
              <a:hlinkClick r:id="rId3"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6" name="TextBox 45">
              <a:hlinkClick r:id="rId4"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7" name="TextBox 46"/>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8" name="TextBox 47">
              <a:hlinkClick r:id="rId5"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49" name="TextBox 48">
              <a:hlinkClick r:id="rId6"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0" name="TextBox 49"/>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1" name="TextBox 50"/>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2" name="TextBox 51"/>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a:hlinkClick r:id="rId7"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5" name="TextBox 54"/>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8"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7" name="TextBox 56"/>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9"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59" name="TextBox 58"/>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10"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1" name="TextBox 60">
              <a:hlinkClick r:id="rId11" action="ppaction://hlinksldjump"/>
            </p:cNvPr>
            <p:cNvSpPr txBox="1"/>
            <p:nvPr/>
          </p:nvSpPr>
          <p:spPr>
            <a:xfrm>
              <a:off x="5601072" y="108000"/>
              <a:ext cx="78548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2" name="TextBox 61">
              <a:hlinkClick r:id="rId12"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3" name="TextBox 62">
              <a:hlinkClick r:id="rId13"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4" name="TextBox 63"/>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1197173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5" y="476672"/>
            <a:ext cx="9945555" cy="638944"/>
          </a:xfrm>
        </p:spPr>
        <p:txBody>
          <a:bodyPr>
            <a:normAutofit/>
          </a:bodyPr>
          <a:lstStyle/>
          <a:p>
            <a:r>
              <a:rPr lang="en-GB" sz="2400" b="1" dirty="0"/>
              <a:t>Contents</a:t>
            </a:r>
            <a:endParaRPr lang="en-GB" b="1" dirty="0"/>
          </a:p>
        </p:txBody>
      </p:sp>
      <p:graphicFrame>
        <p:nvGraphicFramePr>
          <p:cNvPr id="25" name="Table 24"/>
          <p:cNvGraphicFramePr>
            <a:graphicFrameLocks noGrp="1"/>
          </p:cNvGraphicFramePr>
          <p:nvPr>
            <p:extLst>
              <p:ext uri="{D42A27DB-BD31-4B8C-83A1-F6EECF244321}">
                <p14:modId xmlns:p14="http://schemas.microsoft.com/office/powerpoint/2010/main" val="3746978290"/>
              </p:ext>
            </p:extLst>
          </p:nvPr>
        </p:nvGraphicFramePr>
        <p:xfrm>
          <a:off x="200472" y="1052736"/>
          <a:ext cx="9145016" cy="5120640"/>
        </p:xfrm>
        <a:graphic>
          <a:graphicData uri="http://schemas.openxmlformats.org/drawingml/2006/table">
            <a:tbl>
              <a:tblPr firstRow="1" bandRow="1">
                <a:tableStyleId>{2D5ABB26-0587-4C30-8999-92F81FD0307C}</a:tableStyleId>
              </a:tblPr>
              <a:tblGrid>
                <a:gridCol w="8400925">
                  <a:extLst>
                    <a:ext uri="{9D8B030D-6E8A-4147-A177-3AD203B41FA5}">
                      <a16:colId xmlns:a16="http://schemas.microsoft.com/office/drawing/2014/main" val="20000"/>
                    </a:ext>
                  </a:extLst>
                </a:gridCol>
                <a:gridCol w="744091">
                  <a:extLst>
                    <a:ext uri="{9D8B030D-6E8A-4147-A177-3AD203B41FA5}">
                      <a16:colId xmlns:a16="http://schemas.microsoft.com/office/drawing/2014/main" val="20001"/>
                    </a:ext>
                  </a:extLst>
                </a:gridCol>
              </a:tblGrid>
              <a:tr h="318035">
                <a:tc>
                  <a:txBody>
                    <a:bodyPr/>
                    <a:lstStyle/>
                    <a:p>
                      <a:pPr marL="0" indent="0">
                        <a:lnSpc>
                          <a:spcPct val="100000"/>
                        </a:lnSpc>
                        <a:buFont typeface="+mj-lt"/>
                        <a:buNone/>
                      </a:pPr>
                      <a:r>
                        <a:rPr lang="en-GB" sz="1800" u="none" dirty="0">
                          <a:solidFill>
                            <a:schemeClr val="tx1"/>
                          </a:solidFill>
                          <a:hlinkClick r:id="rId3" action="ppaction://hlinksldjump"/>
                        </a:rPr>
                        <a:t>What do the vanguard learning guides do?</a:t>
                      </a:r>
                      <a:endParaRPr lang="en-GB" sz="1800" u="none"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3</a:t>
                      </a:r>
                    </a:p>
                  </a:txBody>
                  <a:tcPr>
                    <a:lnL w="12700" cap="flat" cmpd="sng" algn="ctr">
                      <a:no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0"/>
                  </a:ext>
                </a:extLst>
              </a:tr>
              <a:tr h="318035">
                <a:tc>
                  <a:txBody>
                    <a:bodyPr/>
                    <a:lstStyle/>
                    <a:p>
                      <a:pPr marL="0" indent="0">
                        <a:lnSpc>
                          <a:spcPct val="100000"/>
                        </a:lnSpc>
                        <a:buFont typeface="+mj-lt"/>
                        <a:buNone/>
                      </a:pPr>
                      <a:r>
                        <a:rPr lang="en-GB" sz="1800" dirty="0">
                          <a:solidFill>
                            <a:schemeClr val="tx1"/>
                          </a:solidFill>
                          <a:hlinkClick r:id="rId4" action="ppaction://hlinksldjump"/>
                        </a:rPr>
                        <a:t>Hydration</a:t>
                      </a:r>
                      <a:r>
                        <a:rPr lang="en-GB" sz="1800" baseline="0" dirty="0">
                          <a:solidFill>
                            <a:schemeClr val="tx1"/>
                          </a:solidFill>
                          <a:hlinkClick r:id="rId4" action="ppaction://hlinksldjump"/>
                        </a:rPr>
                        <a:t> and nutrition in care homes</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4</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1"/>
                  </a:ext>
                </a:extLst>
              </a:tr>
              <a:tr h="318035">
                <a:tc>
                  <a:txBody>
                    <a:bodyPr/>
                    <a:lstStyle/>
                    <a:p>
                      <a:pPr marL="0" indent="0">
                        <a:lnSpc>
                          <a:spcPct val="100000"/>
                        </a:lnSpc>
                        <a:buFont typeface="+mj-lt"/>
                        <a:buNone/>
                      </a:pPr>
                      <a:r>
                        <a:rPr lang="en-GB" sz="1800" dirty="0">
                          <a:solidFill>
                            <a:schemeClr val="tx1"/>
                          </a:solidFill>
                          <a:hlinkClick r:id="rId5" action="ppaction://hlinksldjump"/>
                        </a:rPr>
                        <a:t>How does hydration and nutrition contribute</a:t>
                      </a:r>
                      <a:r>
                        <a:rPr lang="en-GB" sz="1800" baseline="0" dirty="0">
                          <a:solidFill>
                            <a:schemeClr val="tx1"/>
                          </a:solidFill>
                          <a:hlinkClick r:id="rId5" action="ppaction://hlinksldjump"/>
                        </a:rPr>
                        <a:t> to the EHCH care model?</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5</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2"/>
                  </a:ext>
                </a:extLst>
              </a:tr>
              <a:tr h="318035">
                <a:tc>
                  <a:txBody>
                    <a:bodyPr/>
                    <a:lstStyle/>
                    <a:p>
                      <a:pPr marL="0" indent="0">
                        <a:lnSpc>
                          <a:spcPct val="100000"/>
                        </a:lnSpc>
                        <a:buFont typeface="+mj-lt"/>
                        <a:buNone/>
                      </a:pPr>
                      <a:r>
                        <a:rPr lang="en-GB" sz="1800" dirty="0">
                          <a:solidFill>
                            <a:schemeClr val="tx1"/>
                          </a:solidFill>
                          <a:hlinkClick r:id="rId6" action="ppaction://hlinksldjump"/>
                        </a:rPr>
                        <a:t>What does Nutrition and Hydration need to provide?</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6</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3"/>
                  </a:ext>
                </a:extLst>
              </a:tr>
              <a:tr h="318035">
                <a:tc>
                  <a:txBody>
                    <a:bodyPr/>
                    <a:lstStyle/>
                    <a:p>
                      <a:pPr marL="0" indent="0">
                        <a:lnSpc>
                          <a:spcPct val="100000"/>
                        </a:lnSpc>
                        <a:buFont typeface="+mj-lt"/>
                        <a:buNone/>
                      </a:pPr>
                      <a:r>
                        <a:rPr lang="en-GB" sz="1800" dirty="0">
                          <a:solidFill>
                            <a:schemeClr val="tx1"/>
                          </a:solidFill>
                          <a:hlinkClick r:id="rId7" action="ppaction://hlinksldjump"/>
                        </a:rPr>
                        <a:t>Vanguard service models</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7</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4"/>
                  </a:ext>
                </a:extLst>
              </a:tr>
              <a:tr h="318035">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GB" sz="1800" dirty="0">
                          <a:solidFill>
                            <a:schemeClr val="tx1"/>
                          </a:solidFill>
                          <a:hlinkClick r:id="rId8" action="ppaction://hlinksldjump"/>
                        </a:rPr>
                        <a:t>Benefits and impact</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10</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5"/>
                  </a:ext>
                </a:extLst>
              </a:tr>
              <a:tr h="318035">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GB" sz="1800" dirty="0">
                          <a:solidFill>
                            <a:schemeClr val="tx1"/>
                          </a:solidFill>
                          <a:hlinkClick r:id="rId9" action="ppaction://hlinksldjump"/>
                        </a:rPr>
                        <a:t>Before you start…</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12</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6"/>
                  </a:ext>
                </a:extLst>
              </a:tr>
              <a:tr h="318035">
                <a:tc>
                  <a:txBody>
                    <a:bodyPr/>
                    <a:lstStyle/>
                    <a:p>
                      <a:pPr marL="0" indent="0">
                        <a:lnSpc>
                          <a:spcPct val="100000"/>
                        </a:lnSpc>
                        <a:buFont typeface="+mj-lt"/>
                        <a:buNone/>
                      </a:pPr>
                      <a:r>
                        <a:rPr lang="en-GB" sz="1800" dirty="0">
                          <a:solidFill>
                            <a:schemeClr val="tx1"/>
                          </a:solidFill>
                          <a:hlinkClick r:id="rId10" action="ppaction://hlinksldjump"/>
                        </a:rPr>
                        <a:t>Resources needed to implement the intervention</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13</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7"/>
                  </a:ext>
                </a:extLst>
              </a:tr>
              <a:tr h="318035">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GB" sz="1800" dirty="0">
                          <a:solidFill>
                            <a:schemeClr val="tx1"/>
                          </a:solidFill>
                          <a:hlinkClick r:id="rId11" action="ppaction://hlinksldjump"/>
                        </a:rPr>
                        <a:t>Characteristics of good hydration and nutrition</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14</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8"/>
                  </a:ext>
                </a:extLst>
              </a:tr>
              <a:tr h="318035">
                <a:tc>
                  <a:txBody>
                    <a:bodyPr/>
                    <a:lstStyle/>
                    <a:p>
                      <a:pPr marL="0" indent="0">
                        <a:lnSpc>
                          <a:spcPct val="100000"/>
                        </a:lnSpc>
                        <a:buFont typeface="+mj-lt"/>
                        <a:buNone/>
                      </a:pPr>
                      <a:r>
                        <a:rPr lang="en-GB" sz="1800" dirty="0">
                          <a:solidFill>
                            <a:schemeClr val="tx1"/>
                          </a:solidFill>
                          <a:hlinkClick r:id="rId12" action="ppaction://hlinksldjump"/>
                        </a:rPr>
                        <a:t>Learning and development</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18</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9"/>
                  </a:ext>
                </a:extLst>
              </a:tr>
              <a:tr h="318035">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GB" sz="1800" dirty="0">
                          <a:solidFill>
                            <a:schemeClr val="tx1"/>
                          </a:solidFill>
                          <a:hlinkClick r:id="rId13" action="ppaction://hlinksldjump"/>
                        </a:rPr>
                        <a:t>Things to consider</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22</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10"/>
                  </a:ext>
                </a:extLst>
              </a:tr>
              <a:tr h="318035">
                <a:tc>
                  <a:txBody>
                    <a:bodyPr/>
                    <a:lstStyle/>
                    <a:p>
                      <a:pPr marL="0" indent="0">
                        <a:lnSpc>
                          <a:spcPct val="100000"/>
                        </a:lnSpc>
                        <a:buFont typeface="+mj-lt"/>
                        <a:buNone/>
                      </a:pPr>
                      <a:r>
                        <a:rPr lang="en-GB" sz="1800" dirty="0">
                          <a:solidFill>
                            <a:schemeClr val="tx1"/>
                          </a:solidFill>
                          <a:hlinkClick r:id="rId14" action="ppaction://hlinksldjump"/>
                        </a:rPr>
                        <a:t>Materials to support Enhanced Access to Primary Care</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24</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11"/>
                  </a:ext>
                </a:extLst>
              </a:tr>
              <a:tr h="318035">
                <a:tc>
                  <a:txBody>
                    <a:bodyPr/>
                    <a:lstStyle/>
                    <a:p>
                      <a:pPr marL="0" indent="0">
                        <a:lnSpc>
                          <a:spcPct val="100000"/>
                        </a:lnSpc>
                        <a:buFont typeface="+mj-lt"/>
                        <a:buNone/>
                      </a:pPr>
                      <a:r>
                        <a:rPr lang="en-GB" sz="1800" dirty="0">
                          <a:solidFill>
                            <a:schemeClr val="tx1"/>
                          </a:solidFill>
                          <a:hlinkClick r:id="rId15" action="ppaction://hlinksldjump"/>
                        </a:rPr>
                        <a:t>Your</a:t>
                      </a:r>
                      <a:r>
                        <a:rPr lang="en-GB" sz="1800" baseline="0" dirty="0">
                          <a:solidFill>
                            <a:schemeClr val="tx1"/>
                          </a:solidFill>
                          <a:hlinkClick r:id="rId15" action="ppaction://hlinksldjump"/>
                        </a:rPr>
                        <a:t> ‘to do’ list</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100000"/>
                        </a:lnSpc>
                        <a:buFont typeface="+mj-lt"/>
                        <a:buNone/>
                      </a:pPr>
                      <a:r>
                        <a:rPr lang="en-GB" sz="1800" i="0" dirty="0">
                          <a:solidFill>
                            <a:schemeClr val="tx1"/>
                          </a:solidFill>
                        </a:rPr>
                        <a:t>26</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12"/>
                  </a:ext>
                </a:extLst>
              </a:tr>
              <a:tr h="318035">
                <a:tc>
                  <a:txBody>
                    <a:bodyPr/>
                    <a:lstStyle/>
                    <a:p>
                      <a:pPr marL="0" indent="0">
                        <a:lnSpc>
                          <a:spcPct val="100000"/>
                        </a:lnSpc>
                        <a:buFont typeface="+mj-lt"/>
                        <a:buNone/>
                      </a:pPr>
                      <a:r>
                        <a:rPr lang="en-GB" sz="1800" dirty="0">
                          <a:solidFill>
                            <a:schemeClr val="tx1"/>
                          </a:solidFill>
                          <a:hlinkClick r:id="rId15" action="ppaction://hlinksldjump"/>
                        </a:rPr>
                        <a:t>Acknowledgements</a:t>
                      </a:r>
                      <a:endParaRPr lang="en-GB"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tcPr>
                </a:tc>
                <a:tc>
                  <a:txBody>
                    <a:bodyPr/>
                    <a:lstStyle/>
                    <a:p>
                      <a:pPr marL="0" indent="0">
                        <a:lnSpc>
                          <a:spcPct val="100000"/>
                        </a:lnSpc>
                        <a:buFont typeface="+mj-lt"/>
                        <a:buNone/>
                      </a:pPr>
                      <a:r>
                        <a:rPr lang="en-GB" sz="1800" i="0" dirty="0">
                          <a:solidFill>
                            <a:schemeClr val="tx1"/>
                          </a:solidFill>
                        </a:rPr>
                        <a:t>27</a:t>
                      </a:r>
                    </a:p>
                  </a:txBody>
                  <a:tcPr>
                    <a:lnL w="12700" cap="flat" cmpd="sng" algn="ctr">
                      <a:no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tcPr>
                </a:tc>
                <a:extLst>
                  <a:ext uri="{0D108BD9-81ED-4DB2-BD59-A6C34878D82A}">
                    <a16:rowId xmlns:a16="http://schemas.microsoft.com/office/drawing/2014/main" val="10013"/>
                  </a:ext>
                </a:extLst>
              </a:tr>
            </a:tbl>
          </a:graphicData>
        </a:graphic>
      </p:graphicFrame>
      <p:sp>
        <p:nvSpPr>
          <p:cNvPr id="36" name="TextBox 35"/>
          <p:cNvSpPr txBox="1"/>
          <p:nvPr/>
        </p:nvSpPr>
        <p:spPr>
          <a:xfrm>
            <a:off x="6273945" y="1034785"/>
            <a:ext cx="150624" cy="449999"/>
          </a:xfrm>
          <a:prstGeom prst="rect">
            <a:avLst/>
          </a:prstGeom>
          <a:solidFill>
            <a:schemeClr val="bg1"/>
          </a:solidFill>
        </p:spPr>
        <p:txBody>
          <a:bodyPr wrap="square" lIns="18000" tIns="18000" rIns="18000" bIns="18000" rtlCol="0" anchor="ctr">
            <a:noAutofit/>
          </a:bodyPr>
          <a:lstStyle/>
          <a:p>
            <a:endParaRPr lang="en-GB" sz="900" dirty="0"/>
          </a:p>
        </p:txBody>
      </p:sp>
      <p:grpSp>
        <p:nvGrpSpPr>
          <p:cNvPr id="4" name="Group 3"/>
          <p:cNvGrpSpPr/>
          <p:nvPr/>
        </p:nvGrpSpPr>
        <p:grpSpPr>
          <a:xfrm>
            <a:off x="128464" y="116680"/>
            <a:ext cx="8496944" cy="432000"/>
            <a:chOff x="128464" y="108000"/>
            <a:chExt cx="8496944" cy="432000"/>
          </a:xfrm>
        </p:grpSpPr>
        <p:sp>
          <p:nvSpPr>
            <p:cNvPr id="27" name="TextBox 26">
              <a:hlinkClick r:id="rId16" action="ppaction://hlinksldjump"/>
            </p:cNvPr>
            <p:cNvSpPr txBox="1"/>
            <p:nvPr/>
          </p:nvSpPr>
          <p:spPr>
            <a:xfrm>
              <a:off x="128464" y="108000"/>
              <a:ext cx="648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28" name="TextBox 27">
              <a:hlinkClick r:id="rId4"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29" name="TextBox 28"/>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0" name="TextBox 29">
              <a:hlinkClick r:id="rId8"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31" name="TextBox 30">
              <a:hlinkClick r:id="rId10"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32" name="TextBox 31"/>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3" name="TextBox 32"/>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7" name="TextBox 36"/>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0" name="TextBox 39"/>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2" name="TextBox 41">
              <a:hlinkClick r:id="rId9"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43" name="TextBox 42"/>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3" name="TextBox 62">
              <a:hlinkClick r:id="rId11"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64" name="TextBox 63"/>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5" name="TextBox 64">
              <a:hlinkClick r:id="rId7"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6" name="TextBox 65"/>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4" name="TextBox 33">
              <a:hlinkClick r:id="rId13"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35" name="TextBox 34">
              <a:hlinkClick r:id="rId12"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38" name="TextBox 37">
              <a:hlinkClick r:id="rId14"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39" name="TextBox 38">
              <a:hlinkClick r:id="rId17"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41" name="TextBox 40"/>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42925337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7808"/>
            <a:ext cx="9906000" cy="638944"/>
          </a:xfrm>
        </p:spPr>
        <p:txBody>
          <a:bodyPr>
            <a:normAutofit/>
          </a:bodyPr>
          <a:lstStyle/>
          <a:p>
            <a:r>
              <a:rPr lang="en-GB" sz="2400" b="1" dirty="0"/>
              <a:t>Examples of workforce development approaches</a:t>
            </a:r>
          </a:p>
        </p:txBody>
      </p:sp>
      <p:sp>
        <p:nvSpPr>
          <p:cNvPr id="4" name="Rectangle 3"/>
          <p:cNvSpPr/>
          <p:nvPr/>
        </p:nvSpPr>
        <p:spPr>
          <a:xfrm>
            <a:off x="378718" y="1873152"/>
            <a:ext cx="9182793" cy="2576090"/>
          </a:xfrm>
          <a:prstGeom prst="rect">
            <a:avLst/>
          </a:prstGeom>
        </p:spPr>
        <p:txBody>
          <a:bodyPr wrap="square">
            <a:spAutoFit/>
          </a:bodyPr>
          <a:lstStyle/>
          <a:p>
            <a:pPr marL="342900" lvl="0" indent="-342900">
              <a:lnSpc>
                <a:spcPct val="115000"/>
              </a:lnSpc>
              <a:spcAft>
                <a:spcPts val="0"/>
              </a:spcAft>
              <a:buFont typeface="+mj-lt"/>
              <a:buAutoNum type="arabicPeriod"/>
            </a:pPr>
            <a:r>
              <a:rPr lang="en-GB" sz="1200" b="1" dirty="0">
                <a:ea typeface="Calibri"/>
                <a:cs typeface="Times New Roman"/>
              </a:rPr>
              <a:t>Food First training:</a:t>
            </a:r>
            <a:endParaRPr lang="en-GB" sz="1200" dirty="0">
              <a:ea typeface="Calibri"/>
              <a:cs typeface="Times New Roman"/>
            </a:endParaRPr>
          </a:p>
          <a:p>
            <a:pPr marL="1143000" lvl="2" indent="-228600">
              <a:lnSpc>
                <a:spcPct val="115000"/>
              </a:lnSpc>
              <a:spcAft>
                <a:spcPts val="0"/>
              </a:spcAft>
              <a:buFont typeface="+mj-lt"/>
              <a:buAutoNum type="romanLcPeriod"/>
            </a:pPr>
            <a:r>
              <a:rPr lang="en-GB" sz="1200" dirty="0">
                <a:ea typeface="Calibri"/>
                <a:cs typeface="Times New Roman"/>
              </a:rPr>
              <a:t>Moving to discussion of Food First principles works well after the MUST discussion in training.</a:t>
            </a:r>
          </a:p>
          <a:p>
            <a:pPr marL="1143000" lvl="2" indent="-228600">
              <a:lnSpc>
                <a:spcPct val="115000"/>
              </a:lnSpc>
              <a:spcAft>
                <a:spcPts val="0"/>
              </a:spcAft>
              <a:buFont typeface="+mj-lt"/>
              <a:buAutoNum type="romanLcPeriod"/>
            </a:pPr>
            <a:r>
              <a:rPr lang="en-GB" sz="1200" dirty="0">
                <a:ea typeface="Calibri"/>
                <a:cs typeface="Times New Roman"/>
              </a:rPr>
              <a:t>Focus on: need for real food, elements of food fortification (what this means and how to do it – often this is a review as care home chefs are doing this already; it’s important for other staff to know about it though), options for snacks, finger foods, homemade nutritious drinks, etc.</a:t>
            </a:r>
          </a:p>
          <a:p>
            <a:pPr marL="1143000" lvl="2" indent="-228600">
              <a:lnSpc>
                <a:spcPct val="115000"/>
              </a:lnSpc>
              <a:spcAft>
                <a:spcPts val="1000"/>
              </a:spcAft>
              <a:buFont typeface="+mj-lt"/>
              <a:buAutoNum type="romanLcPeriod"/>
            </a:pPr>
            <a:r>
              <a:rPr lang="en-GB" sz="1200" dirty="0">
                <a:ea typeface="Calibri"/>
                <a:cs typeface="Times New Roman"/>
              </a:rPr>
              <a:t>Stress that, in many cases, ONS can be replaced with some combination of nutritious drinks and/or food fortification.</a:t>
            </a:r>
          </a:p>
          <a:p>
            <a:pPr>
              <a:lnSpc>
                <a:spcPct val="115000"/>
              </a:lnSpc>
              <a:spcAft>
                <a:spcPts val="1000"/>
              </a:spcAft>
            </a:pPr>
            <a:r>
              <a:rPr lang="en-GB" sz="1200" dirty="0">
                <a:ea typeface="Calibri"/>
                <a:cs typeface="Times New Roman"/>
              </a:rPr>
              <a:t>Again, having all staff knowledgeable about both MUST and Food First raises the standard for provision of nutrition and hydration across the board. </a:t>
            </a:r>
          </a:p>
          <a:p>
            <a:pPr>
              <a:spcBef>
                <a:spcPts val="800"/>
              </a:spcBef>
            </a:pPr>
            <a:endParaRPr lang="en-GB" sz="1050" b="1" u="sng" dirty="0"/>
          </a:p>
          <a:p>
            <a:pPr>
              <a:spcBef>
                <a:spcPts val="800"/>
              </a:spcBef>
            </a:pPr>
            <a:endParaRPr lang="en-GB" sz="1050" b="1" u="sng" dirty="0"/>
          </a:p>
        </p:txBody>
      </p:sp>
      <p:graphicFrame>
        <p:nvGraphicFramePr>
          <p:cNvPr id="3" name="Table 2"/>
          <p:cNvGraphicFramePr>
            <a:graphicFrameLocks noGrp="1"/>
          </p:cNvGraphicFramePr>
          <p:nvPr>
            <p:extLst>
              <p:ext uri="{D42A27DB-BD31-4B8C-83A1-F6EECF244321}">
                <p14:modId xmlns:p14="http://schemas.microsoft.com/office/powerpoint/2010/main" val="3256785145"/>
              </p:ext>
            </p:extLst>
          </p:nvPr>
        </p:nvGraphicFramePr>
        <p:xfrm>
          <a:off x="128464" y="1268760"/>
          <a:ext cx="9577064" cy="4976114"/>
        </p:xfrm>
        <a:graphic>
          <a:graphicData uri="http://schemas.openxmlformats.org/drawingml/2006/table">
            <a:tbl>
              <a:tblPr firstRow="1" bandRow="1">
                <a:tableStyleId>{5C22544A-7EE6-4342-B048-85BDC9FD1C3A}</a:tableStyleId>
              </a:tblPr>
              <a:tblGrid>
                <a:gridCol w="9577064">
                  <a:extLst>
                    <a:ext uri="{9D8B030D-6E8A-4147-A177-3AD203B41FA5}">
                      <a16:colId xmlns:a16="http://schemas.microsoft.com/office/drawing/2014/main" val="20000"/>
                    </a:ext>
                  </a:extLst>
                </a:gridCol>
              </a:tblGrid>
              <a:tr h="0">
                <a:tc>
                  <a:txBody>
                    <a:bodyPr/>
                    <a:lstStyle/>
                    <a:p>
                      <a:r>
                        <a:rPr lang="en-GB" sz="1800" dirty="0"/>
                        <a:t>‘MUST’ and Food First training</a:t>
                      </a:r>
                    </a:p>
                  </a:txBody>
                  <a:tcPr>
                    <a:solidFill>
                      <a:srgbClr val="0070C0"/>
                    </a:solidFill>
                  </a:tcPr>
                </a:tc>
                <a:extLst>
                  <a:ext uri="{0D108BD9-81ED-4DB2-BD59-A6C34878D82A}">
                    <a16:rowId xmlns:a16="http://schemas.microsoft.com/office/drawing/2014/main" val="10000"/>
                  </a:ext>
                </a:extLst>
              </a:tr>
              <a:tr h="370840">
                <a:tc>
                  <a:txBody>
                    <a:bodyPr/>
                    <a:lstStyle/>
                    <a:p>
                      <a:pPr marL="228600" lvl="0" indent="-228600">
                        <a:lnSpc>
                          <a:spcPct val="115000"/>
                        </a:lnSpc>
                        <a:spcBef>
                          <a:spcPts val="1200"/>
                        </a:spcBef>
                        <a:spcAft>
                          <a:spcPts val="0"/>
                        </a:spcAft>
                        <a:buFont typeface="Arial" panose="020B0604020202020204" pitchFamily="34" charset="0"/>
                        <a:buChar char="•"/>
                      </a:pPr>
                      <a:r>
                        <a:rPr lang="en-GB" sz="1600" dirty="0">
                          <a:ea typeface="Calibri"/>
                          <a:cs typeface="Times New Roman"/>
                        </a:rPr>
                        <a:t>MUST training and Food First training can/should go hand-in-hand as part of same training </a:t>
                      </a:r>
                      <a:r>
                        <a:rPr lang="en-GB" sz="1600" dirty="0">
                          <a:solidFill>
                            <a:schemeClr val="tx1"/>
                          </a:solidFill>
                          <a:ea typeface="Calibri"/>
                          <a:cs typeface="Times New Roman"/>
                        </a:rPr>
                        <a:t>session(s), with</a:t>
                      </a:r>
                      <a:r>
                        <a:rPr lang="en-GB" sz="1600" baseline="0" dirty="0">
                          <a:solidFill>
                            <a:schemeClr val="tx1"/>
                          </a:solidFill>
                          <a:ea typeface="Calibri"/>
                          <a:cs typeface="Times New Roman"/>
                        </a:rPr>
                        <a:t> an emphasis on it </a:t>
                      </a:r>
                      <a:r>
                        <a:rPr lang="en-GB" sz="1600" dirty="0">
                          <a:solidFill>
                            <a:schemeClr val="tx1"/>
                          </a:solidFill>
                          <a:ea typeface="Calibri"/>
                          <a:cs typeface="Times New Roman"/>
                        </a:rPr>
                        <a:t>more than just the addition of calories/fat. It is important that nutrition support goes beyond just providing sufficient calories and looks to provide all the relevant nutrients that should be contained in a nutritionally complete diet.</a:t>
                      </a:r>
                    </a:p>
                    <a:p>
                      <a:pPr marL="228600" lvl="0" indent="-228600">
                        <a:lnSpc>
                          <a:spcPct val="115000"/>
                        </a:lnSpc>
                        <a:spcBef>
                          <a:spcPts val="1200"/>
                        </a:spcBef>
                        <a:spcAft>
                          <a:spcPts val="0"/>
                        </a:spcAft>
                        <a:buFont typeface="Arial" panose="020B0604020202020204" pitchFamily="34" charset="0"/>
                        <a:buChar char="•"/>
                      </a:pPr>
                      <a:r>
                        <a:rPr lang="en-GB" sz="1600" b="1" i="1" dirty="0">
                          <a:ea typeface="Calibri"/>
                          <a:cs typeface="Times New Roman"/>
                        </a:rPr>
                        <a:t>ALL</a:t>
                      </a:r>
                      <a:r>
                        <a:rPr lang="en-GB" sz="1600" dirty="0">
                          <a:ea typeface="Calibri"/>
                          <a:cs typeface="Times New Roman"/>
                        </a:rPr>
                        <a:t> care home staff should take part in training – managers, carers, nurses, aides, chefs, cooks, etc. This ensures that the messaging about malnutrition and the steps to either prevent it or eliminate it are broadly understood and shared. </a:t>
                      </a:r>
                    </a:p>
                    <a:p>
                      <a:pPr marL="228600" lvl="0" indent="-228600">
                        <a:lnSpc>
                          <a:spcPct val="115000"/>
                        </a:lnSpc>
                        <a:spcBef>
                          <a:spcPts val="1200"/>
                        </a:spcBef>
                        <a:spcAft>
                          <a:spcPts val="0"/>
                        </a:spcAft>
                        <a:buFont typeface="Arial" panose="020B0604020202020204" pitchFamily="34" charset="0"/>
                        <a:buChar char="•"/>
                      </a:pPr>
                      <a:r>
                        <a:rPr lang="en-GB" sz="1600" dirty="0">
                          <a:ea typeface="Calibri"/>
                          <a:cs typeface="Times New Roman"/>
                        </a:rPr>
                        <a:t>It is very important to stress communication amongst care staff as training progresses (far too easy, for instance, for a chef or a carer to work in a silo and assume “that’s </a:t>
                      </a:r>
                      <a:r>
                        <a:rPr lang="en-GB" sz="1600" dirty="0">
                          <a:solidFill>
                            <a:schemeClr val="tx1"/>
                          </a:solidFill>
                          <a:ea typeface="Calibri"/>
                          <a:cs typeface="Times New Roman"/>
                        </a:rPr>
                        <a:t>not my job”) . </a:t>
                      </a:r>
                    </a:p>
                    <a:p>
                      <a:pPr marL="228600" lvl="0" indent="-228600">
                        <a:lnSpc>
                          <a:spcPct val="115000"/>
                        </a:lnSpc>
                        <a:spcBef>
                          <a:spcPts val="1200"/>
                        </a:spcBef>
                        <a:spcAft>
                          <a:spcPts val="0"/>
                        </a:spcAft>
                        <a:buFont typeface="Arial" panose="020B0604020202020204" pitchFamily="34" charset="0"/>
                        <a:buChar char="•"/>
                      </a:pPr>
                      <a:r>
                        <a:rPr lang="en-GB" sz="1600" dirty="0">
                          <a:ea typeface="Calibri"/>
                          <a:cs typeface="Times New Roman"/>
                        </a:rPr>
                        <a:t>Improved communication between staff means better outcomes for residents (for example, carer visits chef to report on new information about a specific resident’s food likes and dislikes). Remember that </a:t>
                      </a:r>
                      <a:r>
                        <a:rPr lang="en-GB" sz="1600" b="1" i="1" dirty="0">
                          <a:ea typeface="Calibri"/>
                          <a:cs typeface="Times New Roman"/>
                        </a:rPr>
                        <a:t>anyone</a:t>
                      </a:r>
                      <a:r>
                        <a:rPr lang="en-GB" sz="1600" dirty="0">
                          <a:ea typeface="Calibri"/>
                          <a:cs typeface="Times New Roman"/>
                        </a:rPr>
                        <a:t> can provide a resident with a drink or food.</a:t>
                      </a:r>
                    </a:p>
                    <a:p>
                      <a:pPr marL="228600" lvl="0" indent="-228600">
                        <a:lnSpc>
                          <a:spcPct val="115000"/>
                        </a:lnSpc>
                        <a:spcBef>
                          <a:spcPts val="1200"/>
                        </a:spcBef>
                        <a:spcAft>
                          <a:spcPts val="0"/>
                        </a:spcAft>
                        <a:buFont typeface="Arial" panose="020B0604020202020204" pitchFamily="34" charset="0"/>
                        <a:buChar char="•"/>
                      </a:pPr>
                      <a:r>
                        <a:rPr lang="en-GB" sz="1600" dirty="0">
                          <a:ea typeface="Calibri"/>
                          <a:cs typeface="Times New Roman"/>
                        </a:rPr>
                        <a:t>In order to get the messaging about MUST and Food First to all staff, training may have to happen more than one time at a given care home</a:t>
                      </a:r>
                    </a:p>
                  </a:txBody>
                  <a:tcPr/>
                </a:tc>
                <a:extLst>
                  <a:ext uri="{0D108BD9-81ED-4DB2-BD59-A6C34878D82A}">
                    <a16:rowId xmlns:a16="http://schemas.microsoft.com/office/drawing/2014/main" val="10001"/>
                  </a:ext>
                </a:extLst>
              </a:tr>
            </a:tbl>
          </a:graphicData>
        </a:graphic>
      </p:graphicFrame>
      <p:grpSp>
        <p:nvGrpSpPr>
          <p:cNvPr id="26" name="Group 25"/>
          <p:cNvGrpSpPr/>
          <p:nvPr/>
        </p:nvGrpSpPr>
        <p:grpSpPr>
          <a:xfrm>
            <a:off x="128464" y="116680"/>
            <a:ext cx="8496944" cy="432000"/>
            <a:chOff x="128464" y="108000"/>
            <a:chExt cx="8496944" cy="432000"/>
          </a:xfrm>
        </p:grpSpPr>
        <p:sp>
          <p:nvSpPr>
            <p:cNvPr id="45" name="TextBox 44">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6" name="TextBox 45">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7" name="TextBox 46"/>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8" name="TextBox 47">
              <a:hlinkClick r:id="rId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49" name="TextBox 48">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0" name="TextBox 49"/>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1" name="TextBox 50"/>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2" name="TextBox 51"/>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5" name="TextBox 54"/>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7" name="TextBox 56"/>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59" name="TextBox 58"/>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1" name="TextBox 60">
              <a:hlinkClick r:id="rId10" action="ppaction://hlinksldjump"/>
            </p:cNvPr>
            <p:cNvSpPr txBox="1"/>
            <p:nvPr/>
          </p:nvSpPr>
          <p:spPr>
            <a:xfrm>
              <a:off x="5601072" y="108000"/>
              <a:ext cx="78548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2" name="TextBox 61">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3" name="TextBox 62">
              <a:hlinkClick r:id="rId1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4" name="TextBox 63"/>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15044578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7808"/>
            <a:ext cx="9906000" cy="638944"/>
          </a:xfrm>
        </p:spPr>
        <p:txBody>
          <a:bodyPr>
            <a:normAutofit/>
          </a:bodyPr>
          <a:lstStyle/>
          <a:p>
            <a:r>
              <a:rPr lang="en-GB" sz="2400" b="1" dirty="0"/>
              <a:t>Examples of workforce development approaches</a:t>
            </a:r>
          </a:p>
        </p:txBody>
      </p:sp>
      <p:sp>
        <p:nvSpPr>
          <p:cNvPr id="4" name="Rectangle 3"/>
          <p:cNvSpPr/>
          <p:nvPr/>
        </p:nvSpPr>
        <p:spPr>
          <a:xfrm>
            <a:off x="378718" y="1873152"/>
            <a:ext cx="9182793" cy="2576090"/>
          </a:xfrm>
          <a:prstGeom prst="rect">
            <a:avLst/>
          </a:prstGeom>
        </p:spPr>
        <p:txBody>
          <a:bodyPr wrap="square">
            <a:spAutoFit/>
          </a:bodyPr>
          <a:lstStyle/>
          <a:p>
            <a:pPr marL="342900" lvl="0" indent="-342900">
              <a:lnSpc>
                <a:spcPct val="115000"/>
              </a:lnSpc>
              <a:spcAft>
                <a:spcPts val="0"/>
              </a:spcAft>
              <a:buFont typeface="+mj-lt"/>
              <a:buAutoNum type="arabicPeriod"/>
            </a:pPr>
            <a:r>
              <a:rPr lang="en-GB" sz="1200" b="1" dirty="0">
                <a:ea typeface="Calibri"/>
                <a:cs typeface="Times New Roman"/>
              </a:rPr>
              <a:t>Food First training:</a:t>
            </a:r>
            <a:endParaRPr lang="en-GB" sz="1200" dirty="0">
              <a:ea typeface="Calibri"/>
              <a:cs typeface="Times New Roman"/>
            </a:endParaRPr>
          </a:p>
          <a:p>
            <a:pPr marL="1143000" lvl="2" indent="-228600">
              <a:lnSpc>
                <a:spcPct val="115000"/>
              </a:lnSpc>
              <a:spcAft>
                <a:spcPts val="0"/>
              </a:spcAft>
              <a:buFont typeface="+mj-lt"/>
              <a:buAutoNum type="romanLcPeriod"/>
            </a:pPr>
            <a:r>
              <a:rPr lang="en-GB" sz="1200" dirty="0">
                <a:ea typeface="Calibri"/>
                <a:cs typeface="Times New Roman"/>
              </a:rPr>
              <a:t>Moving to discussion of Food First principles works well after the MUST discussion in training.</a:t>
            </a:r>
          </a:p>
          <a:p>
            <a:pPr marL="1143000" lvl="2" indent="-228600">
              <a:lnSpc>
                <a:spcPct val="115000"/>
              </a:lnSpc>
              <a:spcAft>
                <a:spcPts val="0"/>
              </a:spcAft>
              <a:buFont typeface="+mj-lt"/>
              <a:buAutoNum type="romanLcPeriod"/>
            </a:pPr>
            <a:r>
              <a:rPr lang="en-GB" sz="1200" dirty="0">
                <a:ea typeface="Calibri"/>
                <a:cs typeface="Times New Roman"/>
              </a:rPr>
              <a:t>Focus on: need for real food, elements of food fortification (what this means and how to do it – often this is a review as care home chefs are doing this already; it’s important for other staff to know about it though), options for snacks, finger foods, homemade nutritious drinks, etc.</a:t>
            </a:r>
          </a:p>
          <a:p>
            <a:pPr marL="1143000" lvl="2" indent="-228600">
              <a:lnSpc>
                <a:spcPct val="115000"/>
              </a:lnSpc>
              <a:spcAft>
                <a:spcPts val="1000"/>
              </a:spcAft>
              <a:buFont typeface="+mj-lt"/>
              <a:buAutoNum type="romanLcPeriod"/>
            </a:pPr>
            <a:r>
              <a:rPr lang="en-GB" sz="1200" dirty="0">
                <a:ea typeface="Calibri"/>
                <a:cs typeface="Times New Roman"/>
              </a:rPr>
              <a:t>Stress that, in many cases, ONS can be replaced with some combination of nutritious drinks and/or food fortification.</a:t>
            </a:r>
          </a:p>
          <a:p>
            <a:pPr>
              <a:lnSpc>
                <a:spcPct val="115000"/>
              </a:lnSpc>
              <a:spcAft>
                <a:spcPts val="1000"/>
              </a:spcAft>
            </a:pPr>
            <a:r>
              <a:rPr lang="en-GB" sz="1200" dirty="0">
                <a:ea typeface="Calibri"/>
                <a:cs typeface="Times New Roman"/>
              </a:rPr>
              <a:t>Again, having all staff knowledgeable about both MUST and Food First raises the standard for provision of nutrition and hydration across the board. </a:t>
            </a:r>
          </a:p>
          <a:p>
            <a:pPr>
              <a:spcBef>
                <a:spcPts val="800"/>
              </a:spcBef>
            </a:pPr>
            <a:endParaRPr lang="en-GB" sz="1050" b="1" u="sng" dirty="0"/>
          </a:p>
          <a:p>
            <a:pPr>
              <a:spcBef>
                <a:spcPts val="800"/>
              </a:spcBef>
            </a:pPr>
            <a:endParaRPr lang="en-GB" sz="1050" b="1" u="sng" dirty="0"/>
          </a:p>
        </p:txBody>
      </p:sp>
      <p:graphicFrame>
        <p:nvGraphicFramePr>
          <p:cNvPr id="3" name="Table 2"/>
          <p:cNvGraphicFramePr>
            <a:graphicFrameLocks noGrp="1"/>
          </p:cNvGraphicFramePr>
          <p:nvPr>
            <p:extLst>
              <p:ext uri="{D42A27DB-BD31-4B8C-83A1-F6EECF244321}">
                <p14:modId xmlns:p14="http://schemas.microsoft.com/office/powerpoint/2010/main" val="453570808"/>
              </p:ext>
            </p:extLst>
          </p:nvPr>
        </p:nvGraphicFramePr>
        <p:xfrm>
          <a:off x="128464" y="1268760"/>
          <a:ext cx="9577064" cy="5324856"/>
        </p:xfrm>
        <a:graphic>
          <a:graphicData uri="http://schemas.openxmlformats.org/drawingml/2006/table">
            <a:tbl>
              <a:tblPr firstRow="1" bandRow="1">
                <a:tableStyleId>{5C22544A-7EE6-4342-B048-85BDC9FD1C3A}</a:tableStyleId>
              </a:tblPr>
              <a:tblGrid>
                <a:gridCol w="9577064">
                  <a:extLst>
                    <a:ext uri="{9D8B030D-6E8A-4147-A177-3AD203B41FA5}">
                      <a16:colId xmlns:a16="http://schemas.microsoft.com/office/drawing/2014/main" val="20000"/>
                    </a:ext>
                  </a:extLst>
                </a:gridCol>
              </a:tblGrid>
              <a:tr h="0">
                <a:tc>
                  <a:txBody>
                    <a:bodyPr/>
                    <a:lstStyle/>
                    <a:p>
                      <a:r>
                        <a:rPr lang="en-GB" sz="1800" dirty="0"/>
                        <a:t>‘MUST’ training</a:t>
                      </a:r>
                    </a:p>
                  </a:txBody>
                  <a:tcPr>
                    <a:solidFill>
                      <a:srgbClr val="0070C0"/>
                    </a:solidFill>
                  </a:tcPr>
                </a:tc>
                <a:extLst>
                  <a:ext uri="{0D108BD9-81ED-4DB2-BD59-A6C34878D82A}">
                    <a16:rowId xmlns:a16="http://schemas.microsoft.com/office/drawing/2014/main" val="10000"/>
                  </a:ext>
                </a:extLst>
              </a:tr>
              <a:tr h="370840">
                <a:tc>
                  <a:txBody>
                    <a:bodyPr/>
                    <a:lstStyle/>
                    <a:p>
                      <a:pPr marL="228600" marR="0" lvl="0" indent="-228600" algn="l" defTabSz="914400" rtl="0" eaLnBrk="1" fontAlgn="auto" latinLnBrk="0" hangingPunct="1">
                        <a:lnSpc>
                          <a:spcPct val="115000"/>
                        </a:lnSpc>
                        <a:spcBef>
                          <a:spcPts val="120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mn-lt"/>
                          <a:ea typeface="Calibri"/>
                          <a:cs typeface="Times New Roman"/>
                        </a:rPr>
                        <a:t>Specifics about MUST training:</a:t>
                      </a:r>
                    </a:p>
                    <a:p>
                      <a:pPr marL="685800" marR="0" lvl="1" indent="-228600" algn="l" defTabSz="914400" rtl="0" eaLnBrk="1" fontAlgn="auto" latinLnBrk="0" hangingPunct="1">
                        <a:lnSpc>
                          <a:spcPct val="115000"/>
                        </a:lnSpc>
                        <a:spcBef>
                          <a:spcPts val="600"/>
                        </a:spcBef>
                        <a:spcAft>
                          <a:spcPts val="0"/>
                        </a:spcAft>
                        <a:buClrTx/>
                        <a:buSzTx/>
                        <a:buFont typeface="+mj-lt"/>
                        <a:buAutoNum type="romanLcPeriod"/>
                        <a:tabLst/>
                        <a:defRPr/>
                      </a:pPr>
                      <a:r>
                        <a:rPr kumimoji="0" lang="en-GB" sz="1600" b="0" i="0" u="none" strike="noStrike" kern="1200" cap="none" spc="0" normalizeH="0" baseline="0" noProof="0" dirty="0">
                          <a:ln>
                            <a:noFill/>
                          </a:ln>
                          <a:solidFill>
                            <a:prstClr val="black"/>
                          </a:solidFill>
                          <a:effectLst/>
                          <a:uLnTx/>
                          <a:uFillTx/>
                          <a:latin typeface="+mn-lt"/>
                          <a:ea typeface="Calibri"/>
                          <a:cs typeface="Times New Roman"/>
                        </a:rPr>
                        <a:t>Use the BAPEN toolkits for MUST. These are on their website and free to access.</a:t>
                      </a:r>
                    </a:p>
                    <a:p>
                      <a:pPr marL="685800" marR="0" lvl="1" indent="-228600" algn="l" defTabSz="914400" rtl="0" eaLnBrk="1" fontAlgn="auto" latinLnBrk="0" hangingPunct="1">
                        <a:lnSpc>
                          <a:spcPct val="115000"/>
                        </a:lnSpc>
                        <a:spcBef>
                          <a:spcPts val="600"/>
                        </a:spcBef>
                        <a:spcAft>
                          <a:spcPts val="0"/>
                        </a:spcAft>
                        <a:buClrTx/>
                        <a:buSzTx/>
                        <a:buFont typeface="+mj-lt"/>
                        <a:buAutoNum type="romanLcPeriod"/>
                        <a:tabLst/>
                        <a:defRPr/>
                      </a:pPr>
                      <a:r>
                        <a:rPr kumimoji="0" lang="en-GB" sz="1600" b="0" i="0" u="none" strike="noStrike" kern="1200" cap="none" spc="0" normalizeH="0" baseline="0" noProof="0" dirty="0">
                          <a:ln>
                            <a:noFill/>
                          </a:ln>
                          <a:solidFill>
                            <a:prstClr val="black"/>
                          </a:solidFill>
                          <a:effectLst/>
                          <a:uLnTx/>
                          <a:uFillTx/>
                          <a:latin typeface="+mn-lt"/>
                          <a:ea typeface="Calibri"/>
                          <a:cs typeface="Times New Roman"/>
                        </a:rPr>
                        <a:t>Training needs to include a review and discussion of the 5 steps of MUST; what they are, how to do them and what the intervention is once a MUST score is determined.</a:t>
                      </a:r>
                    </a:p>
                    <a:p>
                      <a:pPr marL="685800" marR="0" lvl="1" indent="-228600" algn="l" defTabSz="914400" rtl="0" eaLnBrk="1" fontAlgn="auto" latinLnBrk="0" hangingPunct="1">
                        <a:lnSpc>
                          <a:spcPct val="115000"/>
                        </a:lnSpc>
                        <a:spcBef>
                          <a:spcPts val="600"/>
                        </a:spcBef>
                        <a:spcAft>
                          <a:spcPts val="0"/>
                        </a:spcAft>
                        <a:buClrTx/>
                        <a:buSzTx/>
                        <a:buFont typeface="+mj-lt"/>
                        <a:buAutoNum type="romanLcPeriod"/>
                        <a:tabLst/>
                        <a:defRPr/>
                      </a:pPr>
                      <a:r>
                        <a:rPr kumimoji="0" lang="en-GB" sz="1600" b="0" i="0" u="none" strike="noStrike" kern="1200" cap="none" spc="0" normalizeH="0" baseline="0" noProof="0" dirty="0">
                          <a:ln>
                            <a:noFill/>
                          </a:ln>
                          <a:solidFill>
                            <a:prstClr val="black"/>
                          </a:solidFill>
                          <a:effectLst/>
                          <a:uLnTx/>
                          <a:uFillTx/>
                          <a:latin typeface="+mn-lt"/>
                          <a:ea typeface="Calibri"/>
                          <a:cs typeface="Times New Roman"/>
                        </a:rPr>
                        <a:t>It has been recommended MUST training  should also include hands-on activity so that staff really understand how to calculate the MUST score (it is NOT as intuitive as you might think!).  A suggested way is to use ‘case studies’ and have the trainees work together to calculate the MUST scores as  the facilitator moves around the room helping. This makes the session more interesting as well as reinforcing the learning.</a:t>
                      </a:r>
                    </a:p>
                    <a:p>
                      <a:pPr marL="685800" marR="0" lvl="1" indent="-228600" algn="l" defTabSz="914400" rtl="0" eaLnBrk="1" fontAlgn="auto" latinLnBrk="0" hangingPunct="1">
                        <a:lnSpc>
                          <a:spcPct val="115000"/>
                        </a:lnSpc>
                        <a:spcBef>
                          <a:spcPts val="600"/>
                        </a:spcBef>
                        <a:spcAft>
                          <a:spcPts val="0"/>
                        </a:spcAft>
                        <a:buClrTx/>
                        <a:buSzTx/>
                        <a:buFont typeface="+mj-lt"/>
                        <a:buAutoNum type="romanLcPeriod"/>
                        <a:tabLst/>
                        <a:defRPr/>
                      </a:pPr>
                      <a:r>
                        <a:rPr kumimoji="0" lang="en-GB" sz="1600" b="0" i="0" u="none" strike="noStrike" kern="1200" cap="none" spc="0" normalizeH="0" baseline="0" noProof="0" dirty="0">
                          <a:ln>
                            <a:noFill/>
                          </a:ln>
                          <a:solidFill>
                            <a:prstClr val="black"/>
                          </a:solidFill>
                          <a:effectLst/>
                          <a:uLnTx/>
                          <a:uFillTx/>
                          <a:latin typeface="+mn-lt"/>
                          <a:ea typeface="Calibri"/>
                          <a:cs typeface="Times New Roman"/>
                        </a:rPr>
                        <a:t>It is important to reiterate that while many of the trainees in the room will not be the ones calculating MUST scores at their care home, having general knowledge about MUST and why it’s important enhances the care they provide: it encourages them to be on the lookout for changes in a resident’s demeanour and also encourages them to act by communicating with other staff about what might be wrong with a resident and how to fix the problem.</a:t>
                      </a:r>
                    </a:p>
                    <a:p>
                      <a:pPr marL="685800" marR="0" lvl="1" indent="-228600" algn="l" defTabSz="914400" rtl="0" eaLnBrk="1" fontAlgn="auto" latinLnBrk="0" hangingPunct="1">
                        <a:lnSpc>
                          <a:spcPct val="115000"/>
                        </a:lnSpc>
                        <a:spcBef>
                          <a:spcPts val="600"/>
                        </a:spcBef>
                        <a:spcAft>
                          <a:spcPts val="0"/>
                        </a:spcAft>
                        <a:buClrTx/>
                        <a:buSzTx/>
                        <a:buFont typeface="+mj-lt"/>
                        <a:buAutoNum type="romanLcPeriod"/>
                        <a:tabLst/>
                        <a:defRPr/>
                      </a:pPr>
                      <a:r>
                        <a:rPr kumimoji="0" lang="en-GB" sz="1600" b="0" i="0" u="none" strike="noStrike" kern="1200" cap="none" spc="0" normalizeH="0" baseline="0" noProof="0" dirty="0">
                          <a:ln>
                            <a:noFill/>
                          </a:ln>
                          <a:solidFill>
                            <a:prstClr val="black"/>
                          </a:solidFill>
                          <a:effectLst/>
                          <a:uLnTx/>
                          <a:uFillTx/>
                          <a:latin typeface="+mn-lt"/>
                          <a:ea typeface="Calibri"/>
                          <a:cs typeface="Times New Roman"/>
                        </a:rPr>
                        <a:t>It is also helpful to have an ongoing audit of correct MUST completion by a knowledgeable staff member/MUST-champion.</a:t>
                      </a:r>
                    </a:p>
                  </a:txBody>
                  <a:tcPr/>
                </a:tc>
                <a:extLst>
                  <a:ext uri="{0D108BD9-81ED-4DB2-BD59-A6C34878D82A}">
                    <a16:rowId xmlns:a16="http://schemas.microsoft.com/office/drawing/2014/main" val="10001"/>
                  </a:ext>
                </a:extLst>
              </a:tr>
            </a:tbl>
          </a:graphicData>
        </a:graphic>
      </p:graphicFrame>
      <p:grpSp>
        <p:nvGrpSpPr>
          <p:cNvPr id="26" name="Group 25"/>
          <p:cNvGrpSpPr/>
          <p:nvPr/>
        </p:nvGrpSpPr>
        <p:grpSpPr>
          <a:xfrm>
            <a:off x="128464" y="116680"/>
            <a:ext cx="8496944" cy="432000"/>
            <a:chOff x="128464" y="108000"/>
            <a:chExt cx="8496944" cy="432000"/>
          </a:xfrm>
        </p:grpSpPr>
        <p:sp>
          <p:nvSpPr>
            <p:cNvPr id="45" name="TextBox 44">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6" name="TextBox 45">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7" name="TextBox 46"/>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8" name="TextBox 47">
              <a:hlinkClick r:id="rId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49" name="TextBox 48">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0" name="TextBox 49"/>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1" name="TextBox 50"/>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2" name="TextBox 51"/>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5" name="TextBox 54"/>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7" name="TextBox 56"/>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59" name="TextBox 58"/>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1" name="TextBox 60">
              <a:hlinkClick r:id="rId10" action="ppaction://hlinksldjump"/>
            </p:cNvPr>
            <p:cNvSpPr txBox="1"/>
            <p:nvPr/>
          </p:nvSpPr>
          <p:spPr>
            <a:xfrm>
              <a:off x="5601072" y="108000"/>
              <a:ext cx="78548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2" name="TextBox 61">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3" name="TextBox 62">
              <a:hlinkClick r:id="rId1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4" name="TextBox 63"/>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3021199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7808"/>
            <a:ext cx="9906000" cy="638944"/>
          </a:xfrm>
        </p:spPr>
        <p:txBody>
          <a:bodyPr>
            <a:normAutofit/>
          </a:bodyPr>
          <a:lstStyle/>
          <a:p>
            <a:r>
              <a:rPr lang="en-GB" sz="2400" b="1" dirty="0"/>
              <a:t>Examples of workforce development approaches</a:t>
            </a:r>
          </a:p>
        </p:txBody>
      </p:sp>
      <p:graphicFrame>
        <p:nvGraphicFramePr>
          <p:cNvPr id="3" name="Table 2"/>
          <p:cNvGraphicFramePr>
            <a:graphicFrameLocks noGrp="1"/>
          </p:cNvGraphicFramePr>
          <p:nvPr>
            <p:extLst>
              <p:ext uri="{D42A27DB-BD31-4B8C-83A1-F6EECF244321}">
                <p14:modId xmlns:p14="http://schemas.microsoft.com/office/powerpoint/2010/main" val="2874558753"/>
              </p:ext>
            </p:extLst>
          </p:nvPr>
        </p:nvGraphicFramePr>
        <p:xfrm>
          <a:off x="128464" y="1141949"/>
          <a:ext cx="9649072" cy="3157728"/>
        </p:xfrm>
        <a:graphic>
          <a:graphicData uri="http://schemas.openxmlformats.org/drawingml/2006/table">
            <a:tbl>
              <a:tblPr firstRow="1" bandRow="1">
                <a:tableStyleId>{5C22544A-7EE6-4342-B048-85BDC9FD1C3A}</a:tableStyleId>
              </a:tblPr>
              <a:tblGrid>
                <a:gridCol w="9649072">
                  <a:extLst>
                    <a:ext uri="{9D8B030D-6E8A-4147-A177-3AD203B41FA5}">
                      <a16:colId xmlns:a16="http://schemas.microsoft.com/office/drawing/2014/main" val="20000"/>
                    </a:ext>
                  </a:extLst>
                </a:gridCol>
              </a:tblGrid>
              <a:tr h="275809">
                <a:tc>
                  <a:txBody>
                    <a:bodyPr/>
                    <a:lstStyle/>
                    <a:p>
                      <a:r>
                        <a:rPr lang="en-GB" sz="1800" dirty="0"/>
                        <a:t>‘Food First’ training:</a:t>
                      </a:r>
                    </a:p>
                  </a:txBody>
                  <a:tcPr>
                    <a:solidFill>
                      <a:srgbClr val="0070C0"/>
                    </a:solidFill>
                  </a:tcPr>
                </a:tc>
                <a:extLst>
                  <a:ext uri="{0D108BD9-81ED-4DB2-BD59-A6C34878D82A}">
                    <a16:rowId xmlns:a16="http://schemas.microsoft.com/office/drawing/2014/main" val="10000"/>
                  </a:ext>
                </a:extLst>
              </a:tr>
              <a:tr h="1651203">
                <a:tc>
                  <a:txBody>
                    <a:bodyPr/>
                    <a:lstStyle/>
                    <a:p>
                      <a:pPr marL="171450" lvl="0" indent="-171450">
                        <a:lnSpc>
                          <a:spcPct val="115000"/>
                        </a:lnSpc>
                        <a:spcBef>
                          <a:spcPts val="1200"/>
                        </a:spcBef>
                        <a:spcAft>
                          <a:spcPts val="0"/>
                        </a:spcAft>
                        <a:buFont typeface="Arial" panose="020B0604020202020204" pitchFamily="34" charset="0"/>
                        <a:buChar char="•"/>
                      </a:pPr>
                      <a:r>
                        <a:rPr lang="en-GB" sz="1600" dirty="0">
                          <a:ea typeface="Calibri"/>
                          <a:cs typeface="Times New Roman"/>
                        </a:rPr>
                        <a:t>Moving to discussion</a:t>
                      </a:r>
                      <a:r>
                        <a:rPr lang="en-GB" sz="1600" baseline="0" dirty="0">
                          <a:ea typeface="Calibri"/>
                          <a:cs typeface="Times New Roman"/>
                        </a:rPr>
                        <a:t> </a:t>
                      </a:r>
                      <a:r>
                        <a:rPr lang="en-GB" sz="1600" dirty="0">
                          <a:ea typeface="Calibri"/>
                          <a:cs typeface="Times New Roman"/>
                        </a:rPr>
                        <a:t>of ‘Food First’ principles works well after the MUST discussion in training.</a:t>
                      </a:r>
                    </a:p>
                    <a:p>
                      <a:pPr marL="171450" lvl="0" indent="-171450">
                        <a:lnSpc>
                          <a:spcPct val="115000"/>
                        </a:lnSpc>
                        <a:spcBef>
                          <a:spcPts val="1200"/>
                        </a:spcBef>
                        <a:spcAft>
                          <a:spcPts val="0"/>
                        </a:spcAft>
                        <a:buFont typeface="Arial" panose="020B0604020202020204" pitchFamily="34" charset="0"/>
                        <a:buChar char="•"/>
                      </a:pPr>
                      <a:r>
                        <a:rPr lang="en-GB" sz="1600" dirty="0">
                          <a:ea typeface="Calibri"/>
                          <a:cs typeface="Times New Roman"/>
                        </a:rPr>
                        <a:t>Focus on: need for real food, elements of food fortification (what this means and how to do it – often this is a review as care home chefs are doing this already; it’s important for other staff to know about it though), options for snacks, finger foods, homemade nutritious drinks, etc.</a:t>
                      </a:r>
                    </a:p>
                    <a:p>
                      <a:pPr marL="171450" lvl="0" indent="-171450">
                        <a:lnSpc>
                          <a:spcPct val="115000"/>
                        </a:lnSpc>
                        <a:spcBef>
                          <a:spcPts val="1200"/>
                        </a:spcBef>
                        <a:spcAft>
                          <a:spcPts val="0"/>
                        </a:spcAft>
                        <a:buFont typeface="Arial" panose="020B0604020202020204" pitchFamily="34" charset="0"/>
                        <a:buChar char="•"/>
                      </a:pPr>
                      <a:r>
                        <a:rPr lang="en-GB" sz="1600" dirty="0">
                          <a:ea typeface="Calibri"/>
                          <a:cs typeface="Times New Roman"/>
                        </a:rPr>
                        <a:t>Stress that, in many cases, ONS can be replaced with some combination of nutritious drinks and/or food fortification.</a:t>
                      </a:r>
                    </a:p>
                    <a:p>
                      <a:pPr marL="171450" lvl="0" indent="-171450">
                        <a:lnSpc>
                          <a:spcPct val="115000"/>
                        </a:lnSpc>
                        <a:spcBef>
                          <a:spcPts val="1200"/>
                        </a:spcBef>
                        <a:spcAft>
                          <a:spcPts val="0"/>
                        </a:spcAft>
                        <a:buFont typeface="Arial" panose="020B0604020202020204" pitchFamily="34" charset="0"/>
                        <a:buChar char="•"/>
                      </a:pPr>
                      <a:r>
                        <a:rPr lang="en-GB" sz="1600" dirty="0">
                          <a:ea typeface="Calibri"/>
                          <a:cs typeface="Times New Roman"/>
                        </a:rPr>
                        <a:t>Again, having all staff knowledgeable about both MUST and Food First raises the standard for provision of nutrition and hydration across the board. </a:t>
                      </a:r>
                    </a:p>
                  </a:txBody>
                  <a:tcPr/>
                </a:tc>
                <a:extLst>
                  <a:ext uri="{0D108BD9-81ED-4DB2-BD59-A6C34878D82A}">
                    <a16:rowId xmlns:a16="http://schemas.microsoft.com/office/drawing/2014/main" val="10001"/>
                  </a:ext>
                </a:extLst>
              </a:tr>
            </a:tbl>
          </a:graphicData>
        </a:graphic>
      </p:graphicFrame>
      <p:grpSp>
        <p:nvGrpSpPr>
          <p:cNvPr id="25" name="Group 24"/>
          <p:cNvGrpSpPr/>
          <p:nvPr/>
        </p:nvGrpSpPr>
        <p:grpSpPr>
          <a:xfrm>
            <a:off x="128464" y="116680"/>
            <a:ext cx="8496944" cy="432000"/>
            <a:chOff x="128464" y="108000"/>
            <a:chExt cx="8496944" cy="432000"/>
          </a:xfrm>
        </p:grpSpPr>
        <p:sp>
          <p:nvSpPr>
            <p:cNvPr id="45" name="TextBox 44">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6" name="TextBox 45">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7" name="TextBox 46"/>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8" name="TextBox 47">
              <a:hlinkClick r:id="rId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49" name="TextBox 48">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0" name="TextBox 49"/>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1" name="TextBox 50"/>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2" name="TextBox 51"/>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5" name="TextBox 54"/>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7" name="TextBox 56"/>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59" name="TextBox 58"/>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1" name="TextBox 60">
              <a:hlinkClick r:id="rId10" action="ppaction://hlinksldjump"/>
            </p:cNvPr>
            <p:cNvSpPr txBox="1"/>
            <p:nvPr/>
          </p:nvSpPr>
          <p:spPr>
            <a:xfrm>
              <a:off x="5601072" y="108000"/>
              <a:ext cx="78548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2" name="TextBox 61">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3" name="TextBox 62">
              <a:hlinkClick r:id="rId1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4" name="TextBox 63"/>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3301252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7808"/>
            <a:ext cx="9906000" cy="638944"/>
          </a:xfrm>
        </p:spPr>
        <p:txBody>
          <a:bodyPr>
            <a:normAutofit/>
          </a:bodyPr>
          <a:lstStyle/>
          <a:p>
            <a:r>
              <a:rPr lang="en-GB" sz="2400" b="1" dirty="0"/>
              <a:t>Things to consider – Dementia specifics</a:t>
            </a:r>
          </a:p>
        </p:txBody>
      </p:sp>
      <p:sp>
        <p:nvSpPr>
          <p:cNvPr id="4" name="Rectangle 3"/>
          <p:cNvSpPr/>
          <p:nvPr/>
        </p:nvSpPr>
        <p:spPr>
          <a:xfrm>
            <a:off x="272480" y="1196752"/>
            <a:ext cx="9433048" cy="5632311"/>
          </a:xfrm>
          <a:prstGeom prst="rect">
            <a:avLst/>
          </a:prstGeom>
        </p:spPr>
        <p:txBody>
          <a:bodyPr wrap="square">
            <a:spAutoFit/>
          </a:bodyPr>
          <a:lstStyle/>
          <a:p>
            <a:pPr marL="285750" indent="-285750">
              <a:spcBef>
                <a:spcPts val="600"/>
              </a:spcBef>
              <a:buFont typeface="Arial" panose="020B0604020202020204" pitchFamily="34" charset="0"/>
              <a:buChar char="•"/>
            </a:pPr>
            <a:r>
              <a:rPr lang="en-GB" sz="1600" dirty="0"/>
              <a:t>The Alzheimer's Society UK website has a detailed ‘Eating and Drinking’ section useful for care home staff, families, commissioners and carers.</a:t>
            </a:r>
          </a:p>
          <a:p>
            <a:pPr marL="285750" indent="-285750">
              <a:spcBef>
                <a:spcPts val="600"/>
              </a:spcBef>
              <a:buFont typeface="Arial" panose="020B0604020202020204" pitchFamily="34" charset="0"/>
              <a:buChar char="•"/>
            </a:pPr>
            <a:r>
              <a:rPr lang="en-GB" sz="1600" dirty="0"/>
              <a:t>Acknowledge the current level of good care that carers are providing for their dementia residents. Carers are dealing with these patients everyday and generally are very good at adapting creatively to individual needs.</a:t>
            </a:r>
          </a:p>
          <a:p>
            <a:pPr marL="285750" indent="-285750">
              <a:spcBef>
                <a:spcPts val="600"/>
              </a:spcBef>
              <a:buFont typeface="Arial" panose="020B0604020202020204" pitchFamily="34" charset="0"/>
              <a:buChar char="•"/>
            </a:pPr>
            <a:r>
              <a:rPr lang="en-GB" sz="1600" dirty="0"/>
              <a:t>Challenges usually involve either under- or overeating. With under-eating, it is important to never assume the person does not want to eat. Always re-offer food at a later time.</a:t>
            </a:r>
          </a:p>
          <a:p>
            <a:pPr marL="285750" indent="-285750">
              <a:spcBef>
                <a:spcPts val="600"/>
              </a:spcBef>
              <a:buFont typeface="Arial" panose="020B0604020202020204" pitchFamily="34" charset="0"/>
              <a:buChar char="•"/>
            </a:pPr>
            <a:r>
              <a:rPr lang="en-GB" sz="1600" dirty="0"/>
              <a:t>Appropriate environment is essential. Residents need a stress-free place to eat and must be allowed to spend as much time as needed to complete their meal.</a:t>
            </a:r>
          </a:p>
          <a:p>
            <a:pPr marL="285750" indent="-285750">
              <a:spcBef>
                <a:spcPts val="600"/>
              </a:spcBef>
              <a:buFont typeface="Arial" panose="020B0604020202020204" pitchFamily="34" charset="0"/>
              <a:buChar char="•"/>
            </a:pPr>
            <a:r>
              <a:rPr lang="en-GB" sz="1600" dirty="0"/>
              <a:t>It is important never to assume that the patient/resident does not want to eat even if they appear to be refusing.  </a:t>
            </a:r>
          </a:p>
          <a:p>
            <a:pPr marL="285750" indent="-285750">
              <a:spcBef>
                <a:spcPts val="600"/>
              </a:spcBef>
              <a:buFont typeface="Arial" panose="020B0604020202020204" pitchFamily="34" charset="0"/>
              <a:buChar char="•"/>
            </a:pPr>
            <a:r>
              <a:rPr lang="en-GB" sz="1600" dirty="0"/>
              <a:t>Always wait then offer food/drink a second time.</a:t>
            </a:r>
          </a:p>
          <a:p>
            <a:pPr marL="285750" indent="-285750">
              <a:spcBef>
                <a:spcPts val="600"/>
              </a:spcBef>
              <a:buFont typeface="Arial" panose="020B0604020202020204" pitchFamily="34" charset="0"/>
              <a:buChar char="•"/>
            </a:pPr>
            <a:r>
              <a:rPr lang="en-GB" sz="1600" dirty="0"/>
              <a:t>Do not worry about the resident’s possible preference for strange combinations of foods. Reassure family about this. As long as they’re eating, it doesn’t matter. If however the person is consuming large amounts of sugary foods and drinks then perhaps offer water to drink afterwards and try to clean their mouth more frequently, amending  the mouth care plan accordingly as this will significantly increase their risk of tooth decay.</a:t>
            </a:r>
          </a:p>
          <a:p>
            <a:pPr marL="285750" indent="-285750">
              <a:spcBef>
                <a:spcPts val="600"/>
              </a:spcBef>
              <a:buFont typeface="Arial" panose="020B0604020202020204" pitchFamily="34" charset="0"/>
              <a:buChar char="•"/>
            </a:pPr>
            <a:r>
              <a:rPr lang="en-GB" sz="1600" dirty="0"/>
              <a:t>Some dementia patients do better with a series of finger foods instead of a traditional meal. Try to adapt and provide this if possible.</a:t>
            </a:r>
          </a:p>
          <a:p>
            <a:pPr marL="285750" indent="-285750">
              <a:spcBef>
                <a:spcPts val="600"/>
              </a:spcBef>
              <a:buFont typeface="Arial" panose="020B0604020202020204" pitchFamily="34" charset="0"/>
              <a:buChar char="•"/>
            </a:pPr>
            <a:r>
              <a:rPr lang="en-GB" sz="1600" dirty="0"/>
              <a:t>Work in tandem with outside organizations like Alzheimer's UK, to further identify ways to enhance food intake with the dementia population.</a:t>
            </a:r>
          </a:p>
        </p:txBody>
      </p:sp>
      <p:grpSp>
        <p:nvGrpSpPr>
          <p:cNvPr id="25" name="Group 24"/>
          <p:cNvGrpSpPr/>
          <p:nvPr/>
        </p:nvGrpSpPr>
        <p:grpSpPr>
          <a:xfrm>
            <a:off x="128464" y="116680"/>
            <a:ext cx="8496944" cy="432000"/>
            <a:chOff x="128464" y="108000"/>
            <a:chExt cx="8496944" cy="432000"/>
          </a:xfrm>
        </p:grpSpPr>
        <p:sp>
          <p:nvSpPr>
            <p:cNvPr id="26" name="TextBox 25">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5" name="TextBox 44">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6" name="TextBox 45"/>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7" name="TextBox 46">
              <a:hlinkClick r:id="rId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48" name="TextBox 47">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49" name="TextBox 48"/>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0" name="TextBox 49"/>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1" name="TextBox 50"/>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2" name="TextBox 51"/>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4" name="TextBox 53"/>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6" name="TextBox 55"/>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7" name="TextBox 56">
              <a:hlinkClick r:id="rId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58" name="TextBox 57"/>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9" name="TextBox 58">
              <a:hlinkClick r:id="rId9" action="ppaction://hlinksldjump"/>
            </p:cNvPr>
            <p:cNvSpPr txBox="1"/>
            <p:nvPr/>
          </p:nvSpPr>
          <p:spPr>
            <a:xfrm>
              <a:off x="6530568" y="108000"/>
              <a:ext cx="576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0" name="TextBox 59">
              <a:hlinkClick r:id="rId10"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1" name="TextBox 60">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2" name="TextBox 61">
              <a:hlinkClick r:id="rId1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3" name="TextBox 62"/>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22771372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5" y="557808"/>
            <a:ext cx="9945555" cy="638944"/>
          </a:xfrm>
        </p:spPr>
        <p:txBody>
          <a:bodyPr>
            <a:normAutofit/>
          </a:bodyPr>
          <a:lstStyle/>
          <a:p>
            <a:r>
              <a:rPr lang="en-GB" sz="2400" b="1" dirty="0"/>
              <a:t>Things to consider - evaluation and metrics</a:t>
            </a:r>
          </a:p>
        </p:txBody>
      </p:sp>
      <p:sp>
        <p:nvSpPr>
          <p:cNvPr id="8" name="Content Placeholder 2"/>
          <p:cNvSpPr>
            <a:spLocks noGrp="1"/>
          </p:cNvSpPr>
          <p:nvPr>
            <p:ph idx="1"/>
          </p:nvPr>
        </p:nvSpPr>
        <p:spPr>
          <a:xfrm>
            <a:off x="128464" y="1196752"/>
            <a:ext cx="7352356" cy="5184576"/>
          </a:xfrm>
        </p:spPr>
        <p:txBody>
          <a:bodyPr>
            <a:noAutofit/>
          </a:bodyPr>
          <a:lstStyle/>
          <a:p>
            <a:pPr marL="57150" indent="0">
              <a:lnSpc>
                <a:spcPct val="90000"/>
              </a:lnSpc>
              <a:buNone/>
            </a:pPr>
            <a:r>
              <a:rPr lang="en-GB" sz="1800" b="1" dirty="0"/>
              <a:t>Why is this important?</a:t>
            </a:r>
          </a:p>
          <a:p>
            <a:pPr>
              <a:lnSpc>
                <a:spcPct val="90000"/>
              </a:lnSpc>
              <a:spcBef>
                <a:spcPts val="600"/>
              </a:spcBef>
            </a:pPr>
            <a:r>
              <a:rPr lang="en-GB" sz="1600" dirty="0"/>
              <a:t>Benefits of measuring this challenge are huge and therefore a whole system approach to measuring both competency of staff and impact of changes is crucial.</a:t>
            </a:r>
          </a:p>
          <a:p>
            <a:pPr>
              <a:lnSpc>
                <a:spcPct val="90000"/>
              </a:lnSpc>
              <a:spcBef>
                <a:spcPts val="600"/>
              </a:spcBef>
            </a:pPr>
            <a:r>
              <a:rPr lang="en-GB" sz="1600" dirty="0"/>
              <a:t>Evaluation of any new elements of care to determine impact both on the individual and on the service.</a:t>
            </a:r>
          </a:p>
          <a:p>
            <a:pPr marL="0" indent="0">
              <a:lnSpc>
                <a:spcPct val="90000"/>
              </a:lnSpc>
              <a:spcBef>
                <a:spcPts val="1200"/>
              </a:spcBef>
              <a:buNone/>
            </a:pPr>
            <a:r>
              <a:rPr lang="en-GB" sz="1800" b="1" dirty="0"/>
              <a:t>What do we measure?</a:t>
            </a:r>
          </a:p>
          <a:p>
            <a:pPr>
              <a:lnSpc>
                <a:spcPct val="90000"/>
              </a:lnSpc>
              <a:spcBef>
                <a:spcPts val="600"/>
              </a:spcBef>
            </a:pPr>
            <a:r>
              <a:rPr lang="en-GB" sz="1600" dirty="0"/>
              <a:t>Personal measures such as:</a:t>
            </a:r>
          </a:p>
          <a:p>
            <a:pPr lvl="1">
              <a:lnSpc>
                <a:spcPct val="90000"/>
              </a:lnSpc>
            </a:pPr>
            <a:r>
              <a:rPr lang="en-GB" sz="1400" dirty="0"/>
              <a:t>Bi-weekly weight</a:t>
            </a:r>
          </a:p>
          <a:p>
            <a:pPr lvl="1">
              <a:lnSpc>
                <a:spcPct val="90000"/>
              </a:lnSpc>
            </a:pPr>
            <a:r>
              <a:rPr lang="en-GB" sz="1400" dirty="0"/>
              <a:t>Monthly MUST score</a:t>
            </a:r>
          </a:p>
          <a:p>
            <a:pPr lvl="1">
              <a:lnSpc>
                <a:spcPct val="90000"/>
              </a:lnSpc>
            </a:pPr>
            <a:r>
              <a:rPr lang="en-GB" sz="1400" dirty="0"/>
              <a:t>Target setting for fluid intake – measuring proportion of residents meeting their targets</a:t>
            </a:r>
          </a:p>
          <a:p>
            <a:pPr lvl="1">
              <a:lnSpc>
                <a:spcPct val="90000"/>
              </a:lnSpc>
            </a:pPr>
            <a:r>
              <a:rPr lang="en-GB" sz="1400" dirty="0"/>
              <a:t>Regular food intake over a defined period of time, monitoring whether a resident’s has a current MUST score of 1 or above. ESPEN guidelines on definitions and terminology of clinical nutrition (2017) states “Amount of food consumption could be estimated by food records during 2-4 days.”</a:t>
            </a:r>
          </a:p>
          <a:p>
            <a:pPr marL="0" indent="0">
              <a:lnSpc>
                <a:spcPct val="90000"/>
              </a:lnSpc>
              <a:spcBef>
                <a:spcPts val="1200"/>
              </a:spcBef>
              <a:buNone/>
            </a:pPr>
            <a:r>
              <a:rPr lang="en-GB" sz="1800" b="1" dirty="0"/>
              <a:t>Wider measures:</a:t>
            </a:r>
          </a:p>
          <a:p>
            <a:pPr>
              <a:lnSpc>
                <a:spcPct val="90000"/>
              </a:lnSpc>
              <a:spcBef>
                <a:spcPts val="600"/>
              </a:spcBef>
            </a:pPr>
            <a:r>
              <a:rPr lang="en-GB" sz="1600" dirty="0"/>
              <a:t>It is not easy to accurately attribute outcomes to particular elements of care or to particular interventions, as a decline in nutrition or hydration status is often a secondary diagnosis. </a:t>
            </a:r>
          </a:p>
          <a:p>
            <a:pPr>
              <a:lnSpc>
                <a:spcPct val="90000"/>
              </a:lnSpc>
              <a:spcBef>
                <a:spcPts val="600"/>
              </a:spcBef>
            </a:pPr>
            <a:r>
              <a:rPr lang="en-GB" sz="1600" dirty="0"/>
              <a:t>For example NEL admissions related to Urinary Tract Infections (UTIs), non-elective admissions to hospital that are related to dehydration, falls and all other frailty syndromes where hydration and nutrition is a contributory factor. </a:t>
            </a:r>
          </a:p>
        </p:txBody>
      </p:sp>
      <p:sp>
        <p:nvSpPr>
          <p:cNvPr id="3" name="Rectangle 2"/>
          <p:cNvSpPr/>
          <p:nvPr/>
        </p:nvSpPr>
        <p:spPr>
          <a:xfrm>
            <a:off x="7545287" y="1268760"/>
            <a:ext cx="2160241" cy="4785926"/>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GB" b="1" dirty="0"/>
              <a:t>Learning</a:t>
            </a:r>
          </a:p>
          <a:p>
            <a:pPr marL="285750" indent="-285750">
              <a:spcBef>
                <a:spcPts val="600"/>
              </a:spcBef>
              <a:buFont typeface="Arial" panose="020B0604020202020204" pitchFamily="34" charset="0"/>
              <a:buChar char="•"/>
            </a:pPr>
            <a:r>
              <a:rPr lang="en-GB" sz="1600" dirty="0"/>
              <a:t>No one single intervention will influence a specific metric–  there’s need to consider the impact of range of interventions .</a:t>
            </a:r>
          </a:p>
          <a:p>
            <a:pPr marL="285750" indent="-285750">
              <a:spcBef>
                <a:spcPts val="600"/>
              </a:spcBef>
              <a:buFont typeface="Arial" panose="020B0604020202020204" pitchFamily="34" charset="0"/>
              <a:buChar char="•"/>
            </a:pPr>
            <a:r>
              <a:rPr lang="en-GB" sz="1600" dirty="0"/>
              <a:t>Measures are much wider than simply nutrition and hydration intake and monitoring.</a:t>
            </a:r>
          </a:p>
          <a:p>
            <a:pPr marL="285750" indent="-285750">
              <a:spcBef>
                <a:spcPts val="600"/>
              </a:spcBef>
              <a:buFont typeface="Arial" panose="020B0604020202020204" pitchFamily="34" charset="0"/>
              <a:buChar char="•"/>
            </a:pPr>
            <a:r>
              <a:rPr lang="en-GB" sz="1600" dirty="0"/>
              <a:t>Consider how to understand and respond to resident’s and carer’s experiences.</a:t>
            </a:r>
          </a:p>
        </p:txBody>
      </p:sp>
      <p:grpSp>
        <p:nvGrpSpPr>
          <p:cNvPr id="26" name="Group 25"/>
          <p:cNvGrpSpPr/>
          <p:nvPr/>
        </p:nvGrpSpPr>
        <p:grpSpPr>
          <a:xfrm>
            <a:off x="128464" y="116680"/>
            <a:ext cx="8496944" cy="432000"/>
            <a:chOff x="128464" y="108000"/>
            <a:chExt cx="8496944" cy="432000"/>
          </a:xfrm>
        </p:grpSpPr>
        <p:sp>
          <p:nvSpPr>
            <p:cNvPr id="48" name="TextBox 47">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9" name="TextBox 48">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50" name="TextBox 49"/>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1" name="TextBox 50">
              <a:hlinkClick r:id="rId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2" name="TextBox 51">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3" name="TextBox 52"/>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7" name="TextBox 56">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8" name="TextBox 57"/>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9" name="TextBox 58">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60" name="TextBox 59"/>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1" name="TextBox 60">
              <a:hlinkClick r:id="rId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2" name="TextBox 61"/>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3" name="TextBox 62">
              <a:hlinkClick r:id="rId9" action="ppaction://hlinksldjump"/>
            </p:cNvPr>
            <p:cNvSpPr txBox="1"/>
            <p:nvPr/>
          </p:nvSpPr>
          <p:spPr>
            <a:xfrm>
              <a:off x="6530568" y="108000"/>
              <a:ext cx="576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4" name="TextBox 63">
              <a:hlinkClick r:id="rId10"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5" name="TextBox 64">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6" name="TextBox 65">
              <a:hlinkClick r:id="rId1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7" name="TextBox 66"/>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37149420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5" y="557808"/>
            <a:ext cx="9945555" cy="638944"/>
          </a:xfrm>
        </p:spPr>
        <p:txBody>
          <a:bodyPr>
            <a:normAutofit/>
          </a:bodyPr>
          <a:lstStyle/>
          <a:p>
            <a:r>
              <a:rPr lang="en-GB" sz="2400" b="1" dirty="0"/>
              <a:t>Vanguard material to support implementation</a:t>
            </a:r>
            <a:endParaRPr lang="en-GB" b="1" dirty="0"/>
          </a:p>
        </p:txBody>
      </p:sp>
      <p:graphicFrame>
        <p:nvGraphicFramePr>
          <p:cNvPr id="26" name="Table 25"/>
          <p:cNvGraphicFramePr>
            <a:graphicFrameLocks noGrp="1"/>
          </p:cNvGraphicFramePr>
          <p:nvPr>
            <p:extLst>
              <p:ext uri="{D42A27DB-BD31-4B8C-83A1-F6EECF244321}">
                <p14:modId xmlns:p14="http://schemas.microsoft.com/office/powerpoint/2010/main" val="81478183"/>
              </p:ext>
            </p:extLst>
          </p:nvPr>
        </p:nvGraphicFramePr>
        <p:xfrm>
          <a:off x="252979" y="1208113"/>
          <a:ext cx="9400043" cy="4673063"/>
        </p:xfrm>
        <a:graphic>
          <a:graphicData uri="http://schemas.openxmlformats.org/drawingml/2006/table">
            <a:tbl>
              <a:tblPr firstRow="1" bandRow="1">
                <a:tableStyleId>{69CF1AB2-1976-4502-BF36-3FF5EA218861}</a:tableStyleId>
              </a:tblPr>
              <a:tblGrid>
                <a:gridCol w="3691909">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360040">
                  <a:extLst>
                    <a:ext uri="{9D8B030D-6E8A-4147-A177-3AD203B41FA5}">
                      <a16:colId xmlns:a16="http://schemas.microsoft.com/office/drawing/2014/main" val="20003"/>
                    </a:ext>
                  </a:extLst>
                </a:gridCol>
                <a:gridCol w="3403878">
                  <a:extLst>
                    <a:ext uri="{9D8B030D-6E8A-4147-A177-3AD203B41FA5}">
                      <a16:colId xmlns:a16="http://schemas.microsoft.com/office/drawing/2014/main" val="20004"/>
                    </a:ext>
                  </a:extLst>
                </a:gridCol>
              </a:tblGrid>
              <a:tr h="176217">
                <a:tc gridSpan="3">
                  <a:txBody>
                    <a:bodyPr/>
                    <a:lstStyle/>
                    <a:p>
                      <a:pPr marL="0" indent="0" algn="ctr">
                        <a:lnSpc>
                          <a:spcPct val="100000"/>
                        </a:lnSpc>
                        <a:spcBef>
                          <a:spcPts val="600"/>
                        </a:spcBef>
                        <a:spcAft>
                          <a:spcPts val="0"/>
                        </a:spcAft>
                        <a:buFont typeface="Arial" panose="020B0604020202020204" pitchFamily="34" charset="0"/>
                        <a:buNone/>
                      </a:pPr>
                      <a:r>
                        <a:rPr lang="en-GB" sz="1800" u="none" baseline="0" dirty="0">
                          <a:solidFill>
                            <a:schemeClr val="tx1"/>
                          </a:solidFill>
                        </a:rPr>
                        <a:t>Sutton CCG - guidelines and quick reference cards</a:t>
                      </a:r>
                    </a:p>
                  </a:txBody>
                  <a:tcPr marL="99060" marR="99060" marT="25200" marB="25200">
                    <a:lnL w="28575"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GB"/>
                    </a:p>
                  </a:txBody>
                  <a:tcPr/>
                </a:tc>
                <a:tc hMerge="1">
                  <a:txBody>
                    <a:bodyPr/>
                    <a:lstStyle/>
                    <a:p>
                      <a:endParaRPr lang="en-GB"/>
                    </a:p>
                  </a:txBody>
                  <a:tcPr/>
                </a:tc>
                <a:tc>
                  <a:txBody>
                    <a:bodyPr/>
                    <a:lstStyle/>
                    <a:p>
                      <a:pPr marL="0" indent="0" algn="ctr">
                        <a:lnSpc>
                          <a:spcPct val="100000"/>
                        </a:lnSpc>
                        <a:spcBef>
                          <a:spcPts val="600"/>
                        </a:spcBef>
                        <a:spcAft>
                          <a:spcPts val="0"/>
                        </a:spcAft>
                        <a:buFont typeface="Arial" panose="020B0604020202020204" pitchFamily="34" charset="0"/>
                        <a:buNone/>
                      </a:pPr>
                      <a:endParaRPr lang="en-GB" sz="1800" u="none" baseline="0" dirty="0">
                        <a:solidFill>
                          <a:schemeClr val="tx1"/>
                        </a:solidFill>
                      </a:endParaRPr>
                    </a:p>
                  </a:txBody>
                  <a:tcPr marL="99060" marR="99060" marT="25200" marB="2520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lnSpc>
                          <a:spcPct val="100000"/>
                        </a:lnSpc>
                        <a:spcBef>
                          <a:spcPts val="600"/>
                        </a:spcBef>
                        <a:spcAft>
                          <a:spcPts val="0"/>
                        </a:spcAft>
                        <a:buFont typeface="Arial" panose="020B0604020202020204" pitchFamily="34" charset="0"/>
                        <a:buNone/>
                      </a:pPr>
                      <a:r>
                        <a:rPr lang="en-GB" sz="1800" u="none" baseline="0" dirty="0">
                          <a:solidFill>
                            <a:schemeClr val="tx1"/>
                          </a:solidFill>
                        </a:rPr>
                        <a:t>North Tyneside – Hydr8 application</a:t>
                      </a:r>
                    </a:p>
                  </a:txBody>
                  <a:tcPr marL="99060" marR="99060" marT="25200" marB="25200">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95967">
                <a:tc>
                  <a:txBody>
                    <a:bodyPr/>
                    <a:lstStyle/>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600" b="1" dirty="0"/>
                    </a:p>
                  </a:txBody>
                  <a:tcPr marL="99060" marR="99060" marT="25200" marB="25200">
                    <a:lnL w="12700" cmpd="sng">
                      <a:noFill/>
                    </a:lnL>
                    <a:lnR w="12700" cap="flat" cmpd="sng" algn="ctr">
                      <a:noFill/>
                      <a:prstDash val="solid"/>
                      <a:round/>
                      <a:headEnd type="none" w="med" len="med"/>
                      <a:tailEnd type="none" w="med" len="med"/>
                    </a:lnR>
                    <a:lnT w="28575" cap="flat" cmpd="sng" algn="ctr">
                      <a:solidFill>
                        <a:srgbClr val="00B0F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endParaRPr lang="en-GB" sz="600" b="1" dirty="0"/>
                    </a:p>
                  </a:txBody>
                  <a:tcPr marL="99060" marR="99060" marT="25200" marB="2520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00B0F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endParaRPr lang="en-GB" sz="600" b="1" dirty="0"/>
                    </a:p>
                  </a:txBody>
                  <a:tcPr marL="99060" marR="99060" marT="25200" marB="2520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00B0F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endParaRPr lang="en-GB" sz="600" b="1" dirty="0"/>
                    </a:p>
                  </a:txBody>
                  <a:tcPr marL="99060" marR="99060" marT="25200" marB="2520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285750" indent="-285750">
                        <a:lnSpc>
                          <a:spcPct val="100000"/>
                        </a:lnSpc>
                        <a:spcBef>
                          <a:spcPts val="600"/>
                        </a:spcBef>
                        <a:spcAft>
                          <a:spcPts val="0"/>
                        </a:spcAft>
                        <a:buFont typeface="Arial" panose="020B0604020202020204" pitchFamily="34" charset="0"/>
                        <a:buChar char="•"/>
                      </a:pPr>
                      <a:r>
                        <a:rPr lang="en-GB" sz="1400" b="1" dirty="0">
                          <a:hlinkClick r:id="rId3"/>
                        </a:rPr>
                        <a:t>Hydr8 - interim evaluation report</a:t>
                      </a:r>
                      <a:endParaRPr lang="en-GB" sz="1400" b="1" dirty="0"/>
                    </a:p>
                    <a:p>
                      <a:pPr marL="285750" indent="-285750">
                        <a:lnSpc>
                          <a:spcPct val="100000"/>
                        </a:lnSpc>
                        <a:spcBef>
                          <a:spcPts val="600"/>
                        </a:spcBef>
                        <a:spcAft>
                          <a:spcPts val="0"/>
                        </a:spcAft>
                        <a:buFont typeface="Arial" panose="020B0604020202020204" pitchFamily="34" charset="0"/>
                        <a:buChar char="•"/>
                      </a:pPr>
                      <a:r>
                        <a:rPr lang="en-GB" sz="1400" b="1" dirty="0">
                          <a:hlinkClick r:id="rId4"/>
                        </a:rPr>
                        <a:t>Hydr8 – Case Study November 2016</a:t>
                      </a:r>
                      <a:endParaRPr lang="en-GB" sz="1400" b="1" dirty="0"/>
                    </a:p>
                  </a:txBody>
                  <a:tcPr marL="99060" marR="99060" marT="25200" marB="25200">
                    <a:lnL w="12700" cap="flat" cmpd="sng" algn="ctr">
                      <a:noFill/>
                      <a:prstDash val="solid"/>
                      <a:round/>
                      <a:headEnd type="none" w="med" len="med"/>
                      <a:tailEnd type="none" w="med" len="med"/>
                    </a:lnL>
                    <a:lnR w="12700" cmpd="sng">
                      <a:noFill/>
                    </a:lnR>
                    <a:lnT w="28575" cap="flat" cmpd="sng" algn="ctr">
                      <a:solidFill>
                        <a:srgbClr val="00B0F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183863">
                <a:tc rowSpan="4">
                  <a:txBody>
                    <a:bodyPr/>
                    <a:lstStyle/>
                    <a:p>
                      <a:pPr marL="285750" indent="-285750">
                        <a:lnSpc>
                          <a:spcPct val="100000"/>
                        </a:lnSpc>
                        <a:spcBef>
                          <a:spcPts val="600"/>
                        </a:spcBef>
                        <a:spcAft>
                          <a:spcPts val="0"/>
                        </a:spcAft>
                        <a:buFont typeface="Arial" panose="020B0604020202020204" pitchFamily="34" charset="0"/>
                        <a:buChar char="•"/>
                      </a:pPr>
                      <a:r>
                        <a:rPr lang="en-GB" sz="1400" b="1" dirty="0">
                          <a:hlinkClick r:id="rId5"/>
                        </a:rPr>
                        <a:t>Sutton CCG - MUST Hydration and Nutrition - management guidelines 280317</a:t>
                      </a:r>
                      <a:r>
                        <a:rPr lang="en-GB" sz="1400" b="1" dirty="0"/>
                        <a:t> </a:t>
                      </a:r>
                    </a:p>
                    <a:p>
                      <a:pPr marL="285750" indent="-285750">
                        <a:lnSpc>
                          <a:spcPct val="100000"/>
                        </a:lnSpc>
                        <a:spcBef>
                          <a:spcPts val="600"/>
                        </a:spcBef>
                        <a:spcAft>
                          <a:spcPts val="0"/>
                        </a:spcAft>
                        <a:buFont typeface="Arial" panose="020B0604020202020204" pitchFamily="34" charset="0"/>
                        <a:buChar char="•"/>
                      </a:pPr>
                      <a:r>
                        <a:rPr lang="en-GB" sz="1400" b="1" dirty="0"/>
                        <a:t>Bristol Stool Chart card</a:t>
                      </a:r>
                    </a:p>
                    <a:p>
                      <a:pPr marL="285750" indent="-285750">
                        <a:lnSpc>
                          <a:spcPct val="100000"/>
                        </a:lnSpc>
                        <a:spcBef>
                          <a:spcPts val="600"/>
                        </a:spcBef>
                        <a:spcAft>
                          <a:spcPts val="0"/>
                        </a:spcAft>
                        <a:buFont typeface="Arial" panose="020B0604020202020204" pitchFamily="34" charset="0"/>
                        <a:buChar char="•"/>
                      </a:pPr>
                      <a:r>
                        <a:rPr lang="en-GB" sz="1400" b="1" dirty="0"/>
                        <a:t>Concerned about a resident</a:t>
                      </a:r>
                    </a:p>
                    <a:p>
                      <a:pPr marL="285750" indent="-285750">
                        <a:lnSpc>
                          <a:spcPct val="100000"/>
                        </a:lnSpc>
                        <a:spcBef>
                          <a:spcPts val="600"/>
                        </a:spcBef>
                        <a:spcAft>
                          <a:spcPts val="0"/>
                        </a:spcAft>
                        <a:buFont typeface="Arial" panose="020B0604020202020204" pitchFamily="34" charset="0"/>
                        <a:buChar char="•"/>
                      </a:pPr>
                      <a:r>
                        <a:rPr lang="en-GB" sz="1400" b="1" dirty="0"/>
                        <a:t>Falls pathway (for Residential Care Homes)</a:t>
                      </a:r>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400" b="1" dirty="0"/>
                        <a:t>Falls pathway (for Nursing Care Homes)</a:t>
                      </a:r>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400" b="1" dirty="0"/>
                        <a:t>Mental Capacity Act</a:t>
                      </a:r>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400" b="1" dirty="0"/>
                        <a:t>Pain </a:t>
                      </a:r>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400" b="1" dirty="0"/>
                        <a:t>Postural</a:t>
                      </a:r>
                      <a:r>
                        <a:rPr lang="en-GB" sz="1400" b="1" baseline="0" dirty="0"/>
                        <a:t> drops </a:t>
                      </a:r>
                      <a:r>
                        <a:rPr lang="en-GB" sz="1400" b="1" dirty="0"/>
                        <a:t> </a:t>
                      </a:r>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400" b="1" dirty="0"/>
                        <a:t>Safeguarding</a:t>
                      </a:r>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400" b="1" dirty="0"/>
                        <a:t>Sepsis</a:t>
                      </a:r>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400" b="1" dirty="0"/>
                        <a:t>Urinary</a:t>
                      </a:r>
                      <a:r>
                        <a:rPr lang="en-GB" sz="1400" b="1" baseline="0" dirty="0"/>
                        <a:t> Tract Infections (UTIs)</a:t>
                      </a:r>
                      <a:r>
                        <a:rPr lang="en-GB" sz="1400" b="1" dirty="0"/>
                        <a:t> </a:t>
                      </a:r>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400" b="1" dirty="0"/>
                        <a:t>Spot the signs of dehydration</a:t>
                      </a:r>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200" b="1" dirty="0"/>
                    </a:p>
                  </a:txBody>
                  <a:tcPr marL="99060" marR="99060" marT="25200" marB="2520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pPr marL="0" indent="0">
                        <a:lnSpc>
                          <a:spcPct val="100000"/>
                        </a:lnSpc>
                        <a:spcBef>
                          <a:spcPts val="600"/>
                        </a:spcBef>
                        <a:spcAft>
                          <a:spcPts val="0"/>
                        </a:spcAft>
                        <a:buFont typeface="Arial" panose="020B0604020202020204" pitchFamily="34" charset="0"/>
                        <a:buNone/>
                      </a:pPr>
                      <a:endParaRPr lang="en-GB" sz="1400" b="1" dirty="0">
                        <a:hlinkClick r:id="rId6"/>
                      </a:endParaRPr>
                    </a:p>
                    <a:p>
                      <a:pPr marL="0" indent="0">
                        <a:lnSpc>
                          <a:spcPct val="100000"/>
                        </a:lnSpc>
                        <a:spcBef>
                          <a:spcPts val="600"/>
                        </a:spcBef>
                        <a:spcAft>
                          <a:spcPts val="0"/>
                        </a:spcAft>
                        <a:buFont typeface="Arial" panose="020B0604020202020204" pitchFamily="34" charset="0"/>
                        <a:buNone/>
                      </a:pPr>
                      <a:endParaRPr lang="en-GB" sz="1400" b="1" dirty="0">
                        <a:hlinkClick r:id="rId6"/>
                      </a:endParaRPr>
                    </a:p>
                    <a:p>
                      <a:pPr marL="0" indent="0">
                        <a:lnSpc>
                          <a:spcPct val="100000"/>
                        </a:lnSpc>
                        <a:spcBef>
                          <a:spcPts val="600"/>
                        </a:spcBef>
                        <a:spcAft>
                          <a:spcPts val="0"/>
                        </a:spcAft>
                        <a:buFont typeface="Arial" panose="020B0604020202020204" pitchFamily="34" charset="0"/>
                        <a:buNone/>
                      </a:pPr>
                      <a:r>
                        <a:rPr lang="en-GB" sz="1400" b="1" dirty="0">
                          <a:hlinkClick r:id="rId6"/>
                        </a:rPr>
                        <a:t>Card (A5)</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7"/>
                        </a:rPr>
                        <a:t>Card (A5)</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8"/>
                        </a:rPr>
                        <a:t>Card (A5)</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9"/>
                        </a:rPr>
                        <a:t>Card (A5)</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10"/>
                        </a:rPr>
                        <a:t>Card (A5)</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11"/>
                        </a:rPr>
                        <a:t>Card (A5)</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12"/>
                        </a:rPr>
                        <a:t>Card (A5)</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13"/>
                        </a:rPr>
                        <a:t>Card (A5)</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14"/>
                        </a:rPr>
                        <a:t>Card (A5)</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15"/>
                        </a:rPr>
                        <a:t>Card (A5)</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solidFill>
                            <a:srgbClr val="FF0000"/>
                          </a:solidFill>
                          <a:hlinkClick r:id="rId16"/>
                        </a:rPr>
                        <a:t>Film</a:t>
                      </a:r>
                      <a:endParaRPr lang="en-GB" sz="1400" b="1" dirty="0">
                        <a:solidFill>
                          <a:srgbClr val="FF0000"/>
                        </a:solidFill>
                      </a:endParaRPr>
                    </a:p>
                  </a:txBody>
                  <a:tcPr marL="99060" marR="99060" marT="25200" marB="252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pPr marL="0" indent="0">
                        <a:lnSpc>
                          <a:spcPct val="100000"/>
                        </a:lnSpc>
                        <a:spcBef>
                          <a:spcPts val="600"/>
                        </a:spcBef>
                        <a:spcAft>
                          <a:spcPts val="0"/>
                        </a:spcAft>
                        <a:buFont typeface="Arial" panose="020B0604020202020204" pitchFamily="34" charset="0"/>
                        <a:buNone/>
                      </a:pPr>
                      <a:endParaRPr lang="en-GB" sz="1400" b="1" dirty="0">
                        <a:hlinkClick r:id="rId17"/>
                      </a:endParaRPr>
                    </a:p>
                    <a:p>
                      <a:pPr marL="0" indent="0">
                        <a:lnSpc>
                          <a:spcPct val="100000"/>
                        </a:lnSpc>
                        <a:spcBef>
                          <a:spcPts val="600"/>
                        </a:spcBef>
                        <a:spcAft>
                          <a:spcPts val="0"/>
                        </a:spcAft>
                        <a:buFont typeface="Arial" panose="020B0604020202020204" pitchFamily="34" charset="0"/>
                        <a:buNone/>
                      </a:pPr>
                      <a:endParaRPr lang="en-GB" sz="1400" b="1" dirty="0">
                        <a:hlinkClick r:id="rId17"/>
                      </a:endParaRPr>
                    </a:p>
                    <a:p>
                      <a:pPr marL="0" indent="0">
                        <a:lnSpc>
                          <a:spcPct val="100000"/>
                        </a:lnSpc>
                        <a:spcBef>
                          <a:spcPts val="600"/>
                        </a:spcBef>
                        <a:spcAft>
                          <a:spcPts val="0"/>
                        </a:spcAft>
                        <a:buFont typeface="Arial" panose="020B0604020202020204" pitchFamily="34" charset="0"/>
                        <a:buNone/>
                      </a:pPr>
                      <a:r>
                        <a:rPr lang="en-GB" sz="1400" b="1" dirty="0">
                          <a:hlinkClick r:id="rId17"/>
                        </a:rPr>
                        <a:t>Poster</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18"/>
                        </a:rPr>
                        <a:t>Poster</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19"/>
                        </a:rPr>
                        <a:t>Poster</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19"/>
                        </a:rPr>
                        <a:t>Poster</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20"/>
                        </a:rPr>
                        <a:t>Poster</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21"/>
                        </a:rPr>
                        <a:t>Poster</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22"/>
                        </a:rPr>
                        <a:t>Poster</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23"/>
                        </a:rPr>
                        <a:t>Poster</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24"/>
                        </a:rPr>
                        <a:t>Poster</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25"/>
                        </a:rPr>
                        <a:t>Poster</a:t>
                      </a:r>
                      <a:endParaRPr lang="en-GB" sz="1400" b="1" dirty="0"/>
                    </a:p>
                    <a:p>
                      <a: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400" b="1" dirty="0">
                          <a:hlinkClick r:id="rId26"/>
                        </a:rPr>
                        <a:t>Poster</a:t>
                      </a:r>
                      <a:endParaRPr lang="en-GB" sz="1400" b="1" dirty="0"/>
                    </a:p>
                  </a:txBody>
                  <a:tcPr marL="99060" marR="99060" marT="25200" marB="252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endParaRPr lang="en-GB" sz="1400" b="1" dirty="0"/>
                    </a:p>
                  </a:txBody>
                  <a:tcPr marL="99060" marR="99060" marT="25200" marB="252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285750" indent="-285750">
                        <a:lnSpc>
                          <a:spcPct val="100000"/>
                        </a:lnSpc>
                        <a:spcBef>
                          <a:spcPts val="600"/>
                        </a:spcBef>
                        <a:spcAft>
                          <a:spcPts val="0"/>
                        </a:spcAft>
                        <a:buFont typeface="Arial" panose="020B0604020202020204" pitchFamily="34" charset="0"/>
                        <a:buChar char="•"/>
                      </a:pPr>
                      <a:endParaRPr lang="en-GB" sz="1400" b="1" dirty="0"/>
                    </a:p>
                  </a:txBody>
                  <a:tcPr marL="99060" marR="99060" marT="25200" marB="2520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0002"/>
                  </a:ext>
                </a:extLst>
              </a:tr>
              <a:tr h="0">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indent="0">
                        <a:lnSpc>
                          <a:spcPct val="100000"/>
                        </a:lnSpc>
                        <a:spcBef>
                          <a:spcPts val="600"/>
                        </a:spcBef>
                        <a:spcAft>
                          <a:spcPts val="0"/>
                        </a:spcAft>
                        <a:buFont typeface="Arial" panose="020B0604020202020204" pitchFamily="34" charset="0"/>
                        <a:buNone/>
                      </a:pPr>
                      <a:endParaRPr lang="en-GB" sz="400" b="1" dirty="0"/>
                    </a:p>
                  </a:txBody>
                  <a:tcPr marL="99060" marR="99060" marT="25200" marB="2520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178745">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800" b="1" u="none" baseline="0" dirty="0">
                          <a:solidFill>
                            <a:schemeClr val="tx1"/>
                          </a:solidFill>
                        </a:rPr>
                        <a:t>Newcastle Gateshead</a:t>
                      </a:r>
                    </a:p>
                  </a:txBody>
                  <a:tcPr marL="99060" marR="99060" marT="25200" marB="2520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28575"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3084623">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285750" indent="-285750">
                        <a:lnSpc>
                          <a:spcPct val="100000"/>
                        </a:lnSpc>
                        <a:spcBef>
                          <a:spcPts val="600"/>
                        </a:spcBef>
                        <a:spcAft>
                          <a:spcPts val="0"/>
                        </a:spcAft>
                        <a:buFont typeface="Arial" panose="020B0604020202020204" pitchFamily="34" charset="0"/>
                        <a:buChar char="•"/>
                      </a:pPr>
                      <a:r>
                        <a:rPr lang="en-GB" sz="1400" b="1" dirty="0">
                          <a:hlinkClick r:id="rId27"/>
                        </a:rPr>
                        <a:t>Nutrition &amp; Hydration WebEx (slides)</a:t>
                      </a:r>
                      <a:endParaRPr lang="en-GB" sz="1400" b="1" dirty="0"/>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400" b="1" dirty="0">
                          <a:hlinkClick r:id="rId28"/>
                        </a:rPr>
                        <a:t>Nutrition &amp; Hydration WebEx (recording)</a:t>
                      </a:r>
                      <a:endParaRPr lang="en-GB" sz="1400" b="1" dirty="0"/>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400" b="1" dirty="0">
                          <a:hlinkClick r:id="rId29"/>
                        </a:rPr>
                        <a:t>Newcastle - Reducing ONS Prescribing through improving nutrition and hydration care</a:t>
                      </a:r>
                      <a:endParaRPr lang="en-GB" sz="1400" b="1" dirty="0"/>
                    </a:p>
                    <a:p>
                      <a:pPr marL="285750" marR="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400" b="1" dirty="0"/>
                    </a:p>
                  </a:txBody>
                  <a:tcPr marL="99060" marR="99060" marT="25200" marB="25200">
                    <a:lnL w="12700" cap="flat" cmpd="sng" algn="ctr">
                      <a:noFill/>
                      <a:prstDash val="solid"/>
                      <a:round/>
                      <a:headEnd type="none" w="med" len="med"/>
                      <a:tailEnd type="none" w="med" len="med"/>
                    </a:lnL>
                    <a:lnR w="12700" cmpd="sng">
                      <a:noFill/>
                    </a:lnR>
                    <a:lnT w="28575" cap="flat" cmpd="sng" algn="ctr">
                      <a:solidFill>
                        <a:srgbClr val="00B0F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bl>
          </a:graphicData>
        </a:graphic>
      </p:graphicFrame>
      <p:grpSp>
        <p:nvGrpSpPr>
          <p:cNvPr id="25" name="Group 24"/>
          <p:cNvGrpSpPr/>
          <p:nvPr/>
        </p:nvGrpSpPr>
        <p:grpSpPr>
          <a:xfrm>
            <a:off x="128464" y="116680"/>
            <a:ext cx="8496944" cy="432000"/>
            <a:chOff x="128464" y="108000"/>
            <a:chExt cx="8496944" cy="432000"/>
          </a:xfrm>
        </p:grpSpPr>
        <p:sp>
          <p:nvSpPr>
            <p:cNvPr id="27" name="TextBox 26">
              <a:hlinkClick r:id="rId30"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28" name="TextBox 27">
              <a:hlinkClick r:id="rId31"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29" name="TextBox 28"/>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0" name="TextBox 29">
              <a:hlinkClick r:id="rId32"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2" name="TextBox 51">
              <a:hlinkClick r:id="rId33"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3" name="TextBox 52"/>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7" name="TextBox 56">
              <a:hlinkClick r:id="rId34"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8" name="TextBox 57"/>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9" name="TextBox 58">
              <a:hlinkClick r:id="rId35"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60" name="TextBox 59"/>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1" name="TextBox 60">
              <a:hlinkClick r:id="rId36"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2" name="TextBox 61"/>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3" name="TextBox 62">
              <a:hlinkClick r:id="rId37"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4" name="TextBox 63">
              <a:hlinkClick r:id="rId38"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5" name="TextBox 64">
              <a:hlinkClick r:id="rId39" action="ppaction://hlinksldjump"/>
            </p:cNvPr>
            <p:cNvSpPr txBox="1"/>
            <p:nvPr/>
          </p:nvSpPr>
          <p:spPr>
            <a:xfrm>
              <a:off x="7250648" y="108000"/>
              <a:ext cx="670688"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6" name="TextBox 65">
              <a:hlinkClick r:id="rId40"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7" name="TextBox 66"/>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9159742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7808"/>
            <a:ext cx="9906000" cy="638944"/>
          </a:xfrm>
        </p:spPr>
        <p:txBody>
          <a:bodyPr>
            <a:normAutofit/>
          </a:bodyPr>
          <a:lstStyle/>
          <a:p>
            <a:r>
              <a:rPr lang="en-GB" sz="2400" b="1" dirty="0"/>
              <a:t>National material to support implementation</a:t>
            </a:r>
            <a:endParaRPr lang="en-GB" b="1" dirty="0"/>
          </a:p>
        </p:txBody>
      </p:sp>
      <p:graphicFrame>
        <p:nvGraphicFramePr>
          <p:cNvPr id="5" name="Table 4"/>
          <p:cNvGraphicFramePr>
            <a:graphicFrameLocks noGrp="1"/>
          </p:cNvGraphicFramePr>
          <p:nvPr>
            <p:extLst>
              <p:ext uri="{D42A27DB-BD31-4B8C-83A1-F6EECF244321}">
                <p14:modId xmlns:p14="http://schemas.microsoft.com/office/powerpoint/2010/main" val="1862446088"/>
              </p:ext>
            </p:extLst>
          </p:nvPr>
        </p:nvGraphicFramePr>
        <p:xfrm>
          <a:off x="632520" y="1268761"/>
          <a:ext cx="8568952" cy="5463131"/>
        </p:xfrm>
        <a:graphic>
          <a:graphicData uri="http://schemas.openxmlformats.org/drawingml/2006/table">
            <a:tbl>
              <a:tblPr firstRow="1" bandRow="1">
                <a:tableStyleId>{69CF1AB2-1976-4502-BF36-3FF5EA218861}</a:tableStyleId>
              </a:tblPr>
              <a:tblGrid>
                <a:gridCol w="8568952">
                  <a:extLst>
                    <a:ext uri="{9D8B030D-6E8A-4147-A177-3AD203B41FA5}">
                      <a16:colId xmlns:a16="http://schemas.microsoft.com/office/drawing/2014/main" val="20000"/>
                    </a:ext>
                  </a:extLst>
                </a:gridCol>
              </a:tblGrid>
              <a:tr h="296780">
                <a:tc>
                  <a:txBody>
                    <a:bodyPr/>
                    <a:lstStyle/>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GB" sz="1800" b="1" i="0" u="none" strike="noStrike" kern="1200" cap="none" spc="0" normalizeH="0" baseline="0" noProof="0" dirty="0">
                          <a:ln>
                            <a:noFill/>
                          </a:ln>
                          <a:solidFill>
                            <a:prstClr val="black"/>
                          </a:solidFill>
                          <a:effectLst/>
                          <a:uLnTx/>
                          <a:uFillTx/>
                          <a:latin typeface="+mn-lt"/>
                          <a:ea typeface="+mn-ea"/>
                          <a:cs typeface="+mn-cs"/>
                        </a:rPr>
                        <a:t>National guidance relevant to care homes</a:t>
                      </a:r>
                    </a:p>
                  </a:txBody>
                  <a:tcPr marL="99060" marR="99060" marT="25200" marB="2520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854839">
                <a:tc>
                  <a:txBody>
                    <a:bodyPr/>
                    <a:lstStyle/>
                    <a:p>
                      <a:pPr marL="285750" indent="-285750">
                        <a:lnSpc>
                          <a:spcPct val="100000"/>
                        </a:lnSpc>
                        <a:spcBef>
                          <a:spcPts val="0"/>
                        </a:spcBef>
                        <a:spcAft>
                          <a:spcPts val="0"/>
                        </a:spcAft>
                        <a:buFont typeface="Arial" panose="020B0604020202020204" pitchFamily="34" charset="0"/>
                        <a:buChar char="•"/>
                      </a:pPr>
                      <a:r>
                        <a:rPr lang="en-GB" sz="1100" b="1" dirty="0">
                          <a:hlinkClick r:id="rId3"/>
                        </a:rPr>
                        <a:t>Commissioning excellent hydration and nutrition</a:t>
                      </a:r>
                      <a:r>
                        <a:rPr lang="en-GB" sz="1100" b="1" dirty="0"/>
                        <a:t>, NHSE</a:t>
                      </a:r>
                    </a:p>
                    <a:p>
                      <a:pPr marL="285750" indent="-285750">
                        <a:lnSpc>
                          <a:spcPct val="90000"/>
                        </a:lnSpc>
                        <a:spcBef>
                          <a:spcPts val="0"/>
                        </a:spcBef>
                        <a:spcAft>
                          <a:spcPts val="0"/>
                        </a:spcAft>
                        <a:buFont typeface="Arial" panose="020B0604020202020204" pitchFamily="34" charset="0"/>
                        <a:buChar char="•"/>
                      </a:pPr>
                      <a:r>
                        <a:rPr lang="en-GB" sz="1100" b="1" dirty="0">
                          <a:hlinkClick r:id="rId4"/>
                        </a:rPr>
                        <a:t>10 key characteristics of ‘good nutrition and hydration care’</a:t>
                      </a:r>
                      <a:r>
                        <a:rPr lang="en-GB" sz="1100" b="1" dirty="0"/>
                        <a:t>, NHSE</a:t>
                      </a:r>
                    </a:p>
                    <a:p>
                      <a:pPr marL="285750" indent="-285750">
                        <a:lnSpc>
                          <a:spcPct val="90000"/>
                        </a:lnSpc>
                        <a:spcBef>
                          <a:spcPts val="0"/>
                        </a:spcBef>
                        <a:spcAft>
                          <a:spcPts val="0"/>
                        </a:spcAft>
                        <a:buFont typeface="Arial" panose="020B0604020202020204" pitchFamily="34" charset="0"/>
                        <a:buChar char="•"/>
                      </a:pPr>
                      <a:r>
                        <a:rPr kumimoji="0" lang="en-GB" sz="1100" b="1" i="0" u="none" strike="noStrike" kern="1200" cap="none" spc="0" normalizeH="0" baseline="0" noProof="0" dirty="0">
                          <a:ln>
                            <a:noFill/>
                          </a:ln>
                          <a:solidFill>
                            <a:prstClr val="black"/>
                          </a:solidFill>
                          <a:effectLst/>
                          <a:uLnTx/>
                          <a:uFillTx/>
                          <a:latin typeface="+mn-lt"/>
                          <a:ea typeface="+mj-ea"/>
                          <a:cs typeface="+mj-cs"/>
                        </a:rPr>
                        <a:t>NHS England CCG IAF - suggested draft KLOEs to support effective commissioning </a:t>
                      </a:r>
                    </a:p>
                    <a:p>
                      <a:pPr marL="285750" indent="-285750">
                        <a:lnSpc>
                          <a:spcPct val="90000"/>
                        </a:lnSpc>
                        <a:spcBef>
                          <a:spcPts val="0"/>
                        </a:spcBef>
                        <a:spcAft>
                          <a:spcPts val="0"/>
                        </a:spcAft>
                        <a:buFont typeface="Arial" panose="020B0604020202020204" pitchFamily="34" charset="0"/>
                        <a:buChar char="•"/>
                      </a:pPr>
                      <a:r>
                        <a:rPr lang="en-GB" sz="1100" b="1" i="0" u="none" strike="noStrike" kern="1200" baseline="0" dirty="0">
                          <a:solidFill>
                            <a:schemeClr val="dk1"/>
                          </a:solidFill>
                          <a:latin typeface="+mn-lt"/>
                          <a:ea typeface="+mn-ea"/>
                          <a:cs typeface="+mn-cs"/>
                          <a:hlinkClick r:id="rId5"/>
                        </a:rPr>
                        <a:t>Key lines of enquiry for adult and social care services</a:t>
                      </a:r>
                      <a:r>
                        <a:rPr lang="en-GB" sz="1100" b="1" i="0" u="none" strike="noStrike" kern="1200" baseline="0" dirty="0">
                          <a:solidFill>
                            <a:schemeClr val="dk1"/>
                          </a:solidFill>
                          <a:latin typeface="+mn-lt"/>
                          <a:ea typeface="+mn-ea"/>
                          <a:cs typeface="+mn-cs"/>
                        </a:rPr>
                        <a:t>, CQC 2017</a:t>
                      </a:r>
                      <a:endParaRPr lang="en-GB" sz="800" b="1" dirty="0"/>
                    </a:p>
                  </a:txBody>
                  <a:tcPr marL="99060" marR="99060" marT="25200" marB="25200">
                    <a:lnL w="12700" cmpd="sng">
                      <a:noFill/>
                    </a:lnL>
                    <a:lnR w="12700" cmpd="sng">
                      <a:noFill/>
                    </a:lnR>
                    <a:lnT w="28575" cap="flat" cmpd="sng" algn="ctr">
                      <a:solidFill>
                        <a:srgbClr val="00B0F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60040">
                <a:tc>
                  <a:txBody>
                    <a:bodyPr/>
                    <a:lstStyle/>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GB" sz="1800" b="1" u="none" dirty="0">
                          <a:solidFill>
                            <a:schemeClr val="tx1"/>
                          </a:solidFill>
                        </a:rPr>
                        <a:t>Other initiatives</a:t>
                      </a:r>
                      <a:endParaRPr lang="en-GB" sz="1800" b="1" baseline="0" dirty="0">
                        <a:solidFill>
                          <a:schemeClr val="tx1"/>
                        </a:solidFill>
                      </a:endParaRPr>
                    </a:p>
                  </a:txBody>
                  <a:tcPr marL="99060" marR="99060" marT="18000" marB="1800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2592288">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GB" sz="1100" b="1" i="0" u="none" strike="noStrike" kern="1200" cap="none" spc="0" normalizeH="0" baseline="0" noProof="0" dirty="0">
                          <a:ln>
                            <a:noFill/>
                          </a:ln>
                          <a:solidFill>
                            <a:prstClr val="black"/>
                          </a:solidFill>
                          <a:effectLst/>
                          <a:uLnTx/>
                          <a:uFillTx/>
                          <a:latin typeface="+mn-lt"/>
                          <a:ea typeface="+mn-ea"/>
                          <a:cs typeface="+mn-cs"/>
                          <a:hlinkClick r:id="rId6"/>
                        </a:rPr>
                        <a:t>Food First</a:t>
                      </a:r>
                      <a:r>
                        <a:rPr kumimoji="0" lang="en-GB" sz="1100" b="1" i="0" u="none" strike="noStrike" kern="1200" cap="none" spc="0" normalizeH="0" baseline="0" noProof="0" dirty="0">
                          <a:ln>
                            <a:noFill/>
                          </a:ln>
                          <a:solidFill>
                            <a:prstClr val="black"/>
                          </a:solidFill>
                          <a:effectLst/>
                          <a:uLnTx/>
                          <a:uFillTx/>
                          <a:latin typeface="+mn-lt"/>
                          <a:ea typeface="+mn-ea"/>
                          <a:cs typeface="+mn-cs"/>
                        </a:rPr>
                        <a:t> is a project led by a team of dietitians in Bedfordshire who train and provide resources to health and social care staff in the community and in local care homes.</a:t>
                      </a:r>
                    </a:p>
                    <a:p>
                      <a:pPr marL="285750" marR="0" lvl="0" indent="-285750" algn="l" defTabSz="914400" rtl="0" eaLnBrk="1" fontAlgn="auto" latinLnBrk="0" hangingPunct="1">
                        <a:lnSpc>
                          <a:spcPct val="90000"/>
                        </a:lnSpc>
                        <a:spcBef>
                          <a:spcPts val="0"/>
                        </a:spcBef>
                        <a:spcAft>
                          <a:spcPts val="300"/>
                        </a:spcAft>
                        <a:buClrTx/>
                        <a:buSzTx/>
                        <a:buFont typeface="Arial" panose="020B0604020202020204" pitchFamily="34" charset="0"/>
                        <a:buChar char="•"/>
                        <a:tabLst/>
                        <a:defRPr/>
                      </a:pPr>
                      <a:r>
                        <a:rPr kumimoji="0" lang="en-GB" sz="1100" b="1" i="0" u="none" strike="noStrike" kern="1200" cap="none" spc="0" normalizeH="0" baseline="0" noProof="0" dirty="0">
                          <a:ln>
                            <a:noFill/>
                          </a:ln>
                          <a:solidFill>
                            <a:prstClr val="black"/>
                          </a:solidFill>
                          <a:effectLst/>
                          <a:uLnTx/>
                          <a:uFillTx/>
                          <a:latin typeface="+mn-lt"/>
                          <a:ea typeface="+mn-ea"/>
                          <a:cs typeface="+mn-cs"/>
                        </a:rPr>
                        <a:t>The focus for the </a:t>
                      </a:r>
                      <a:r>
                        <a:rPr kumimoji="0" lang="en-GB" sz="1100" b="1" i="0" u="none" strike="noStrike" kern="1200" cap="none" spc="0" normalizeH="0" baseline="0" noProof="0" dirty="0">
                          <a:ln>
                            <a:noFill/>
                          </a:ln>
                          <a:solidFill>
                            <a:prstClr val="black"/>
                          </a:solidFill>
                          <a:effectLst/>
                          <a:uLnTx/>
                          <a:uFillTx/>
                          <a:latin typeface="+mn-lt"/>
                          <a:ea typeface="+mn-ea"/>
                          <a:cs typeface="+mn-cs"/>
                          <a:hlinkClick r:id="rId7"/>
                        </a:rPr>
                        <a:t>Wessex Academic Health Science Network (AHSN) Nutrition in Older People Programme </a:t>
                      </a:r>
                      <a:r>
                        <a:rPr kumimoji="0" lang="en-GB" sz="1100" b="1" i="0" u="none" strike="noStrike" kern="1200" cap="none" spc="0" normalizeH="0" baseline="0" noProof="0" dirty="0">
                          <a:ln>
                            <a:noFill/>
                          </a:ln>
                          <a:solidFill>
                            <a:prstClr val="black"/>
                          </a:solidFill>
                          <a:effectLst/>
                          <a:uLnTx/>
                          <a:uFillTx/>
                          <a:latin typeface="+mn-lt"/>
                          <a:ea typeface="+mn-ea"/>
                          <a:cs typeface="+mn-cs"/>
                        </a:rPr>
                        <a:t>is malnutrition (undernutrition) in older people within the community.</a:t>
                      </a:r>
                    </a:p>
                    <a:p>
                      <a:pPr marL="285750" marR="0" lvl="0" indent="-285750" algn="l" defTabSz="914400" rtl="0" eaLnBrk="1" fontAlgn="auto" latinLnBrk="0" hangingPunct="1">
                        <a:lnSpc>
                          <a:spcPct val="90000"/>
                        </a:lnSpc>
                        <a:spcBef>
                          <a:spcPts val="0"/>
                        </a:spcBef>
                        <a:spcAft>
                          <a:spcPts val="300"/>
                        </a:spcAft>
                        <a:buClrTx/>
                        <a:buSzTx/>
                        <a:buFont typeface="Arial" panose="020B0604020202020204" pitchFamily="34" charset="0"/>
                        <a:buChar char="•"/>
                        <a:tabLst/>
                        <a:defRPr/>
                      </a:pPr>
                      <a:r>
                        <a:rPr kumimoji="0" lang="en-GB" sz="1100" b="1" i="0" u="none" strike="noStrike" kern="1200" cap="none" spc="0" normalizeH="0" baseline="0" noProof="0" dirty="0">
                          <a:ln>
                            <a:noFill/>
                          </a:ln>
                          <a:solidFill>
                            <a:prstClr val="black"/>
                          </a:solidFill>
                          <a:effectLst/>
                          <a:uLnTx/>
                          <a:uFillTx/>
                          <a:latin typeface="+mn-lt"/>
                          <a:ea typeface="+mn-ea"/>
                          <a:cs typeface="+mn-cs"/>
                          <a:hlinkClick r:id="rId8"/>
                        </a:rPr>
                        <a:t>Nourish Resource Pack</a:t>
                      </a:r>
                      <a:endParaRPr kumimoji="0" lang="en-GB" sz="1100" b="1" i="0" u="none" strike="noStrike" kern="1200" cap="none" spc="0" normalizeH="0" baseline="0" noProof="0" dirty="0">
                        <a:ln>
                          <a:noFill/>
                        </a:ln>
                        <a:solidFill>
                          <a:prstClr val="black"/>
                        </a:solidFill>
                        <a:effectLst/>
                        <a:uLnTx/>
                        <a:uFillTx/>
                        <a:latin typeface="+mn-lt"/>
                        <a:ea typeface="+mn-ea"/>
                        <a:cs typeface="+mn-cs"/>
                      </a:endParaRPr>
                    </a:p>
                    <a:p>
                      <a:pPr marL="285750" marR="0" lvl="0" indent="-285750" algn="l" defTabSz="914400" rtl="0" eaLnBrk="1" fontAlgn="auto" latinLnBrk="0" hangingPunct="1">
                        <a:lnSpc>
                          <a:spcPct val="90000"/>
                        </a:lnSpc>
                        <a:spcBef>
                          <a:spcPts val="0"/>
                        </a:spcBef>
                        <a:spcAft>
                          <a:spcPts val="300"/>
                        </a:spcAft>
                        <a:buClrTx/>
                        <a:buSzTx/>
                        <a:buFont typeface="Arial" panose="020B0604020202020204" pitchFamily="34" charset="0"/>
                        <a:buChar char="•"/>
                        <a:tabLst/>
                        <a:defRPr/>
                      </a:pPr>
                      <a:r>
                        <a:rPr kumimoji="0" lang="en-GB" sz="1100" b="1" i="0" u="none" strike="noStrike" kern="1200" cap="none" spc="0" normalizeH="0" baseline="0" noProof="0" dirty="0">
                          <a:ln>
                            <a:noFill/>
                          </a:ln>
                          <a:solidFill>
                            <a:prstClr val="black"/>
                          </a:solidFill>
                          <a:effectLst/>
                          <a:uLnTx/>
                          <a:uFillTx/>
                          <a:latin typeface="+mn-lt"/>
                          <a:ea typeface="+mn-ea"/>
                          <a:cs typeface="+mn-cs"/>
                          <a:hlinkClick r:id="rId9"/>
                        </a:rPr>
                        <a:t>Smile for life training - case study</a:t>
                      </a:r>
                      <a:r>
                        <a:rPr kumimoji="0" lang="en-GB" sz="1100" b="1" i="0" u="none" strike="noStrike" kern="1200" cap="none" spc="0" normalizeH="0" baseline="0" noProof="0" dirty="0">
                          <a:ln>
                            <a:noFill/>
                          </a:ln>
                          <a:solidFill>
                            <a:prstClr val="black"/>
                          </a:solidFill>
                          <a:effectLst/>
                          <a:uLnTx/>
                          <a:uFillTx/>
                          <a:latin typeface="+mn-lt"/>
                          <a:ea typeface="+mn-ea"/>
                          <a:cs typeface="+mn-cs"/>
                        </a:rPr>
                        <a:t> </a:t>
                      </a:r>
                    </a:p>
                    <a:p>
                      <a:pPr marL="285750" marR="0" lvl="0" indent="-285750" algn="l" defTabSz="914400" rtl="0" eaLnBrk="1" fontAlgn="auto" latinLnBrk="0" hangingPunct="1">
                        <a:lnSpc>
                          <a:spcPct val="90000"/>
                        </a:lnSpc>
                        <a:spcBef>
                          <a:spcPts val="0"/>
                        </a:spcBef>
                        <a:spcAft>
                          <a:spcPts val="300"/>
                        </a:spcAft>
                        <a:buClrTx/>
                        <a:buSzTx/>
                        <a:buFont typeface="Arial" panose="020B0604020202020204" pitchFamily="34" charset="0"/>
                        <a:buChar char="•"/>
                        <a:tabLst/>
                        <a:defRPr/>
                      </a:pPr>
                      <a:r>
                        <a:rPr kumimoji="0" lang="en-GB" sz="1100" b="1" i="0" u="none" strike="noStrike" kern="1200" cap="none" spc="0" normalizeH="0" baseline="0" noProof="0" dirty="0">
                          <a:ln>
                            <a:noFill/>
                          </a:ln>
                          <a:solidFill>
                            <a:prstClr val="black"/>
                          </a:solidFill>
                          <a:effectLst/>
                          <a:uLnTx/>
                          <a:uFillTx/>
                          <a:latin typeface="+mn-lt"/>
                          <a:ea typeface="+mn-ea"/>
                          <a:cs typeface="+mn-cs"/>
                          <a:hlinkClick r:id="rId10"/>
                        </a:rPr>
                        <a:t>Dehydration: do we really know how to spot it?</a:t>
                      </a:r>
                      <a:r>
                        <a:rPr kumimoji="0" lang="en-GB" sz="1100" b="1" i="0" u="none" strike="noStrike" kern="1200" cap="none" spc="0" normalizeH="0" baseline="0" noProof="0" dirty="0">
                          <a:ln>
                            <a:noFill/>
                          </a:ln>
                          <a:solidFill>
                            <a:prstClr val="black"/>
                          </a:solidFill>
                          <a:effectLst/>
                          <a:uLnTx/>
                          <a:uFillTx/>
                          <a:latin typeface="+mn-lt"/>
                          <a:ea typeface="+mn-ea"/>
                          <a:cs typeface="+mn-cs"/>
                        </a:rPr>
                        <a:t>, Cochrane UK </a:t>
                      </a:r>
                    </a:p>
                    <a:p>
                      <a:pPr marL="285750" marR="0" lvl="0" indent="-285750" algn="l" defTabSz="914400" rtl="0" eaLnBrk="1" fontAlgn="auto" latinLnBrk="0" hangingPunct="1">
                        <a:lnSpc>
                          <a:spcPct val="90000"/>
                        </a:lnSpc>
                        <a:spcBef>
                          <a:spcPts val="0"/>
                        </a:spcBef>
                        <a:spcAft>
                          <a:spcPts val="300"/>
                        </a:spcAft>
                        <a:buClrTx/>
                        <a:buSzTx/>
                        <a:buFont typeface="Arial" panose="020B0604020202020204" pitchFamily="34" charset="0"/>
                        <a:buChar char="•"/>
                        <a:tabLst/>
                        <a:defRPr/>
                      </a:pPr>
                      <a:r>
                        <a:rPr kumimoji="0" lang="en-GB" sz="1100" b="1" i="0" u="none" strike="noStrike" kern="1200" cap="none" spc="0" normalizeH="0" baseline="0" noProof="0" dirty="0">
                          <a:ln>
                            <a:noFill/>
                          </a:ln>
                          <a:solidFill>
                            <a:schemeClr val="tx1"/>
                          </a:solidFill>
                          <a:effectLst/>
                          <a:uLnTx/>
                          <a:uFillTx/>
                          <a:latin typeface="+mn-lt"/>
                          <a:ea typeface="+mn-ea"/>
                          <a:cs typeface="+mn-cs"/>
                        </a:rPr>
                        <a:t>Hydrate in Care Homes Kent, Surrey Sussex AHSN  This project produced reductions in  acute admissions by focusing on improving staff hydration awareness and practices .  A free Toolkit containing the developed resources is available. </a:t>
                      </a:r>
                    </a:p>
                    <a:p>
                      <a:pPr marL="285750" marR="0" lvl="0" indent="-285750" algn="l" defTabSz="914400" rtl="0" eaLnBrk="1" fontAlgn="auto" latinLnBrk="0" hangingPunct="1">
                        <a:lnSpc>
                          <a:spcPct val="90000"/>
                        </a:lnSpc>
                        <a:spcBef>
                          <a:spcPts val="0"/>
                        </a:spcBef>
                        <a:spcAft>
                          <a:spcPts val="300"/>
                        </a:spcAft>
                        <a:buClrTx/>
                        <a:buSzTx/>
                        <a:buFont typeface="Arial" panose="020B0604020202020204" pitchFamily="34" charset="0"/>
                        <a:buChar char="•"/>
                        <a:tabLst/>
                        <a:defRPr/>
                      </a:pPr>
                      <a:r>
                        <a:rPr lang="en-GB" sz="1100" b="1" kern="1200" dirty="0">
                          <a:solidFill>
                            <a:schemeClr val="tx1"/>
                          </a:solidFill>
                          <a:effectLst/>
                          <a:latin typeface="+mn-lt"/>
                          <a:ea typeface="+mn-ea"/>
                          <a:cs typeface="+mn-cs"/>
                        </a:rPr>
                        <a:t>‘</a:t>
                      </a:r>
                      <a:r>
                        <a:rPr lang="en-GB" sz="1100" b="1" kern="1200" dirty="0">
                          <a:solidFill>
                            <a:schemeClr val="tx1"/>
                          </a:solidFill>
                          <a:effectLst/>
                          <a:latin typeface="+mn-lt"/>
                          <a:ea typeface="+mn-ea"/>
                          <a:cs typeface="+mn-cs"/>
                          <a:hlinkClick r:id="rId11"/>
                        </a:rPr>
                        <a:t>ROC to Drink</a:t>
                      </a:r>
                      <a:r>
                        <a:rPr lang="en-GB" sz="1100" b="1" kern="1200" dirty="0">
                          <a:solidFill>
                            <a:schemeClr val="tx1"/>
                          </a:solidFill>
                          <a:effectLst/>
                          <a:latin typeface="+mn-lt"/>
                          <a:ea typeface="+mn-ea"/>
                          <a:cs typeface="+mn-cs"/>
                        </a:rPr>
                        <a:t>’ – (Reliance on a Carer to Drink) Dehydration Risk Assessment Tool and Care Plan Summary Guideline, to assess the level and type of support needed to achieve optimum oral hydration.</a:t>
                      </a:r>
                    </a:p>
                    <a:p>
                      <a:pPr marL="285750" marR="0" lvl="0" indent="-285750" algn="l" defTabSz="914400" rtl="0" eaLnBrk="1" fontAlgn="auto" latinLnBrk="0" hangingPunct="1">
                        <a:lnSpc>
                          <a:spcPct val="90000"/>
                        </a:lnSpc>
                        <a:spcBef>
                          <a:spcPts val="0"/>
                        </a:spcBef>
                        <a:spcAft>
                          <a:spcPts val="300"/>
                        </a:spcAft>
                        <a:buClrTx/>
                        <a:buSzTx/>
                        <a:buFont typeface="Arial" panose="020B0604020202020204" pitchFamily="34" charset="0"/>
                        <a:buChar char="•"/>
                        <a:tabLst/>
                        <a:defRPr/>
                      </a:pPr>
                      <a:r>
                        <a:rPr lang="en-GB" sz="1100" b="1" kern="1200" dirty="0">
                          <a:solidFill>
                            <a:schemeClr val="tx1"/>
                          </a:solidFill>
                          <a:effectLst/>
                          <a:latin typeface="+mn-lt"/>
                          <a:ea typeface="+mn-ea"/>
                          <a:cs typeface="+mn-cs"/>
                        </a:rPr>
                        <a:t>Cornwall CCG’s</a:t>
                      </a:r>
                      <a:r>
                        <a:rPr lang="en-GB" sz="1100" b="1" kern="1200" baseline="0" dirty="0">
                          <a:solidFill>
                            <a:schemeClr val="tx1"/>
                          </a:solidFill>
                          <a:effectLst/>
                          <a:latin typeface="+mn-lt"/>
                          <a:ea typeface="+mn-ea"/>
                          <a:cs typeface="+mn-cs"/>
                        </a:rPr>
                        <a:t> </a:t>
                      </a:r>
                      <a:r>
                        <a:rPr lang="en-GB" sz="1100" b="1" kern="1200" dirty="0">
                          <a:solidFill>
                            <a:schemeClr val="tx1"/>
                          </a:solidFill>
                          <a:effectLst/>
                          <a:latin typeface="+mn-lt"/>
                          <a:ea typeface="+mn-ea"/>
                          <a:cs typeface="+mn-cs"/>
                          <a:hlinkClick r:id="rId12"/>
                        </a:rPr>
                        <a:t>Operating Standards for Care Homes for oral hydration and nutrition</a:t>
                      </a:r>
                      <a:r>
                        <a:rPr lang="en-GB" sz="1100" b="1" kern="1200" dirty="0">
                          <a:solidFill>
                            <a:schemeClr val="tx1"/>
                          </a:solidFill>
                          <a:effectLst/>
                          <a:latin typeface="+mn-lt"/>
                          <a:ea typeface="+mn-ea"/>
                          <a:cs typeface="+mn-cs"/>
                        </a:rPr>
                        <a:t>, demonstrates how ROC has been adopted as a Quality Indicator</a:t>
                      </a:r>
                    </a:p>
                    <a:p>
                      <a:pPr marL="285750" marR="0" lvl="0" indent="-285750" algn="l" defTabSz="914400" rtl="0" eaLnBrk="1" fontAlgn="auto" latinLnBrk="0" hangingPunct="1">
                        <a:lnSpc>
                          <a:spcPct val="90000"/>
                        </a:lnSpc>
                        <a:spcBef>
                          <a:spcPts val="0"/>
                        </a:spcBef>
                        <a:spcAft>
                          <a:spcPts val="300"/>
                        </a:spcAft>
                        <a:buClrTx/>
                        <a:buSzTx/>
                        <a:buFont typeface="Arial" panose="020B0604020202020204" pitchFamily="34" charset="0"/>
                        <a:buChar char="•"/>
                        <a:tabLst/>
                        <a:defRPr/>
                      </a:pPr>
                      <a:r>
                        <a:rPr kumimoji="0" lang="en-GB" sz="1100" b="1" i="0" u="none" strike="noStrike" kern="1200" cap="none" spc="0" normalizeH="0" baseline="0" noProof="0" dirty="0">
                          <a:ln>
                            <a:noFill/>
                          </a:ln>
                          <a:solidFill>
                            <a:prstClr val="black"/>
                          </a:solidFill>
                          <a:effectLst/>
                          <a:uLnTx/>
                          <a:uFillTx/>
                          <a:latin typeface="+mn-lt"/>
                          <a:ea typeface="+mn-ea"/>
                          <a:cs typeface="+mn-cs"/>
                          <a:hlinkClick r:id="rId13"/>
                        </a:rPr>
                        <a:t>Improving Mouth Care</a:t>
                      </a:r>
                      <a:r>
                        <a:rPr kumimoji="0" lang="en-GB" sz="1100" b="1" i="0" u="none" strike="noStrike" kern="1200" cap="none" spc="0" normalizeH="0" baseline="0" noProof="0" dirty="0">
                          <a:ln>
                            <a:noFill/>
                          </a:ln>
                          <a:solidFill>
                            <a:prstClr val="black"/>
                          </a:solidFill>
                          <a:effectLst/>
                          <a:uLnTx/>
                          <a:uFillTx/>
                          <a:latin typeface="+mn-lt"/>
                          <a:ea typeface="+mn-ea"/>
                          <a:cs typeface="+mn-cs"/>
                        </a:rPr>
                        <a:t>, Health Education England. This is a free e-learning package developed by Health Education England to support the training of all healthcare professionals involved in mouth care, which contains information regarding care for people with dementia </a:t>
                      </a:r>
                    </a:p>
                  </a:txBody>
                  <a:tcPr marL="99060" marR="99060" marT="18000" marB="18000">
                    <a:lnL w="12700" cmpd="sng">
                      <a:noFill/>
                    </a:lnL>
                    <a:lnR w="12700" cmpd="sng">
                      <a:noFill/>
                    </a:lnR>
                    <a:lnT w="28575" cap="flat" cmpd="sng" algn="ctr">
                      <a:solidFill>
                        <a:srgbClr val="00B0F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282405">
                <a:tc>
                  <a:txBody>
                    <a:bodyPr/>
                    <a:lstStyle/>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GB" sz="1800" b="1" i="0" u="none" strike="noStrike" kern="1200" cap="none" spc="0" normalizeH="0" baseline="0" noProof="0" dirty="0">
                          <a:ln>
                            <a:noFill/>
                          </a:ln>
                          <a:solidFill>
                            <a:prstClr val="black"/>
                          </a:solidFill>
                          <a:effectLst/>
                          <a:uLnTx/>
                          <a:uFillTx/>
                          <a:latin typeface="+mn-lt"/>
                          <a:ea typeface="+mn-ea"/>
                          <a:cs typeface="+mn-cs"/>
                        </a:rPr>
                        <a:t>CQUINs</a:t>
                      </a:r>
                    </a:p>
                  </a:txBody>
                  <a:tcPr marL="99060" marR="99060" marT="18000" marB="18000">
                    <a:lnL w="12700" cmpd="sng">
                      <a:noFill/>
                    </a:lnL>
                    <a:lnR w="12700" cmpd="sng">
                      <a:noFill/>
                    </a:lnR>
                    <a:lnT w="28575" cap="flat" cmpd="sng" algn="ctr">
                      <a:noFill/>
                      <a:prstDash val="solid"/>
                      <a:round/>
                      <a:headEnd type="none" w="med" len="med"/>
                      <a:tailEnd type="none" w="med" len="med"/>
                    </a:lnT>
                    <a:lnB w="28575"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1030608">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1" i="0" u="none" strike="noStrike" kern="1200" cap="none" spc="0" normalizeH="0" baseline="0" noProof="0" dirty="0">
                          <a:ln>
                            <a:noFill/>
                          </a:ln>
                          <a:solidFill>
                            <a:prstClr val="black"/>
                          </a:solidFill>
                          <a:effectLst/>
                          <a:uLnTx/>
                          <a:uFillTx/>
                          <a:latin typeface="+mn-lt"/>
                          <a:ea typeface="+mn-ea"/>
                          <a:cs typeface="+mn-cs"/>
                          <a:hlinkClick r:id="rId14"/>
                        </a:rPr>
                        <a:t>CQUIN in place across the 5 CCGs in North East London</a:t>
                      </a:r>
                      <a:r>
                        <a:rPr kumimoji="0" lang="en-GB" sz="1100" b="1" i="0" u="none" strike="noStrike" kern="1200" cap="none" spc="0" normalizeH="0" baseline="0" noProof="0" dirty="0">
                          <a:ln>
                            <a:noFill/>
                          </a:ln>
                          <a:solidFill>
                            <a:prstClr val="black"/>
                          </a:solidFill>
                          <a:effectLst/>
                          <a:uLnTx/>
                          <a:uFillTx/>
                          <a:latin typeface="+mn-lt"/>
                          <a:ea typeface="+mn-ea"/>
                          <a:cs typeface="+mn-cs"/>
                        </a:rPr>
                        <a:t>. This covers Acute and Mental Health Trusts but could be adapted for Care Homes </a:t>
                      </a:r>
                    </a:p>
                    <a:p>
                      <a:pPr marL="285750" marR="0" lvl="0" indent="-2857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GB" sz="1100" b="1" i="0" u="none" strike="noStrike" kern="1200" cap="none" spc="0" normalizeH="0" baseline="0" noProof="0" dirty="0">
                          <a:ln>
                            <a:noFill/>
                          </a:ln>
                          <a:solidFill>
                            <a:prstClr val="black"/>
                          </a:solidFill>
                          <a:effectLst/>
                          <a:uLnTx/>
                          <a:uFillTx/>
                          <a:latin typeface="+mn-lt"/>
                          <a:ea typeface="+mn-ea"/>
                          <a:cs typeface="+mn-cs"/>
                          <a:hlinkClick r:id="rId15"/>
                        </a:rPr>
                        <a:t>Excellent Hydration and Nutrition - draft CQUIN (currently under development by NHS North region </a:t>
                      </a:r>
                      <a:endParaRPr kumimoji="0" lang="en-GB" sz="1100" b="1" i="0" u="none" strike="noStrike" kern="1200" cap="none" spc="0" normalizeH="0" baseline="0" noProof="0" dirty="0">
                        <a:ln>
                          <a:noFill/>
                        </a:ln>
                        <a:solidFill>
                          <a:prstClr val="black"/>
                        </a:solidFill>
                        <a:effectLst/>
                        <a:uLnTx/>
                        <a:uFillTx/>
                        <a:latin typeface="+mn-lt"/>
                        <a:ea typeface="+mn-ea"/>
                        <a:cs typeface="+mn-cs"/>
                      </a:endParaRPr>
                    </a:p>
                  </a:txBody>
                  <a:tcPr marL="99060" marR="99060" marT="18000" marB="18000">
                    <a:lnL w="12700" cmpd="sng">
                      <a:noFill/>
                    </a:lnL>
                    <a:lnR w="12700" cmpd="sng">
                      <a:noFill/>
                    </a:lnR>
                    <a:lnT w="28575" cap="flat" cmpd="sng" algn="ctr">
                      <a:solidFill>
                        <a:srgbClr val="00B0F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bl>
          </a:graphicData>
        </a:graphic>
      </p:graphicFrame>
      <p:grpSp>
        <p:nvGrpSpPr>
          <p:cNvPr id="25" name="Group 24"/>
          <p:cNvGrpSpPr/>
          <p:nvPr/>
        </p:nvGrpSpPr>
        <p:grpSpPr>
          <a:xfrm>
            <a:off x="128464" y="116680"/>
            <a:ext cx="8496944" cy="432000"/>
            <a:chOff x="128464" y="108000"/>
            <a:chExt cx="8496944" cy="432000"/>
          </a:xfrm>
        </p:grpSpPr>
        <p:sp>
          <p:nvSpPr>
            <p:cNvPr id="26" name="TextBox 25">
              <a:hlinkClick r:id="rId16"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27" name="TextBox 26">
              <a:hlinkClick r:id="rId17"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28" name="TextBox 27"/>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29" name="TextBox 28">
              <a:hlinkClick r:id="rId18"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30" name="TextBox 29">
              <a:hlinkClick r:id="rId19"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2" name="TextBox 51"/>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20"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7" name="TextBox 56"/>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21"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9" name="TextBox 58"/>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22"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1" name="TextBox 60"/>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2" name="TextBox 61">
              <a:hlinkClick r:id="rId23"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3" name="TextBox 62">
              <a:hlinkClick r:id="rId24"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4" name="TextBox 63">
              <a:hlinkClick r:id="rId25" action="ppaction://hlinksldjump"/>
            </p:cNvPr>
            <p:cNvSpPr txBox="1"/>
            <p:nvPr/>
          </p:nvSpPr>
          <p:spPr>
            <a:xfrm>
              <a:off x="7250648" y="108000"/>
              <a:ext cx="670688"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5" name="TextBox 64">
              <a:hlinkClick r:id="rId26"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6" name="TextBox 65"/>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38431888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7808"/>
            <a:ext cx="9906000" cy="638944"/>
          </a:xfrm>
        </p:spPr>
        <p:txBody>
          <a:bodyPr>
            <a:normAutofit/>
          </a:bodyPr>
          <a:lstStyle/>
          <a:p>
            <a:r>
              <a:rPr lang="en-GB" sz="2400" b="1" dirty="0"/>
              <a:t>National material to support implementation</a:t>
            </a:r>
            <a:endParaRPr lang="en-GB" b="1" dirty="0"/>
          </a:p>
        </p:txBody>
      </p:sp>
      <p:graphicFrame>
        <p:nvGraphicFramePr>
          <p:cNvPr id="5" name="Table 4"/>
          <p:cNvGraphicFramePr>
            <a:graphicFrameLocks noGrp="1"/>
          </p:cNvGraphicFramePr>
          <p:nvPr>
            <p:extLst>
              <p:ext uri="{D42A27DB-BD31-4B8C-83A1-F6EECF244321}">
                <p14:modId xmlns:p14="http://schemas.microsoft.com/office/powerpoint/2010/main" val="3943462638"/>
              </p:ext>
            </p:extLst>
          </p:nvPr>
        </p:nvGraphicFramePr>
        <p:xfrm>
          <a:off x="560512" y="1217115"/>
          <a:ext cx="8732469" cy="5112139"/>
        </p:xfrm>
        <a:graphic>
          <a:graphicData uri="http://schemas.openxmlformats.org/drawingml/2006/table">
            <a:tbl>
              <a:tblPr firstRow="1" bandRow="1">
                <a:tableStyleId>{69CF1AB2-1976-4502-BF36-3FF5EA218861}</a:tableStyleId>
              </a:tblPr>
              <a:tblGrid>
                <a:gridCol w="8732469">
                  <a:extLst>
                    <a:ext uri="{9D8B030D-6E8A-4147-A177-3AD203B41FA5}">
                      <a16:colId xmlns:a16="http://schemas.microsoft.com/office/drawing/2014/main" val="20000"/>
                    </a:ext>
                  </a:extLst>
                </a:gridCol>
              </a:tblGrid>
              <a:tr h="297499">
                <a:tc>
                  <a:txBody>
                    <a:bodyPr/>
                    <a:lstStyle/>
                    <a:p>
                      <a:pPr marL="0" marR="0" indent="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GB" sz="1800" b="1" u="none" dirty="0">
                          <a:solidFill>
                            <a:sysClr val="windowText" lastClr="000000"/>
                          </a:solidFill>
                        </a:rPr>
                        <a:t>Research</a:t>
                      </a:r>
                      <a:endParaRPr lang="en-GB" sz="1400" b="1" u="none" dirty="0">
                        <a:solidFill>
                          <a:sysClr val="windowText" lastClr="000000"/>
                        </a:solidFill>
                      </a:endParaRPr>
                    </a:p>
                  </a:txBody>
                  <a:tcPr marL="99060" marR="99060" marT="25200" marB="2520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2778482">
                <a:tc>
                  <a:txBody>
                    <a:bodyPr/>
                    <a:lstStyle/>
                    <a:p>
                      <a:pPr marL="285750" indent="-285750">
                        <a:lnSpc>
                          <a:spcPct val="100000"/>
                        </a:lnSpc>
                        <a:spcBef>
                          <a:spcPts val="0"/>
                        </a:spcBef>
                        <a:spcAft>
                          <a:spcPts val="0"/>
                        </a:spcAft>
                        <a:buFont typeface="Arial" panose="020B0604020202020204" pitchFamily="34" charset="0"/>
                        <a:buChar char="•"/>
                      </a:pPr>
                      <a:r>
                        <a:rPr lang="en-GB" sz="1200" b="1" baseline="0" dirty="0">
                          <a:solidFill>
                            <a:schemeClr val="tx1"/>
                          </a:solidFill>
                          <a:hlinkClick r:id="rId3"/>
                        </a:rPr>
                        <a:t>Hydration and Nutrition in Care Homes</a:t>
                      </a:r>
                      <a:r>
                        <a:rPr lang="en-GB" sz="1200" b="1" baseline="0" dirty="0">
                          <a:solidFill>
                            <a:schemeClr val="tx1"/>
                          </a:solidFill>
                        </a:rPr>
                        <a:t>, BAPEN (2015)</a:t>
                      </a:r>
                    </a:p>
                    <a:p>
                      <a:pPr marL="285750" marR="0" lvl="0" indent="-2857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hlinkClick r:id="rId4"/>
                        </a:rPr>
                        <a:t>Understanding nutrition and dementia</a:t>
                      </a:r>
                      <a:r>
                        <a:rPr kumimoji="0" lang="en-GB" sz="1200" b="1" i="0" u="none" strike="noStrike" kern="1200" cap="none" spc="0" normalizeH="0" baseline="0" noProof="0" dirty="0">
                          <a:ln>
                            <a:noFill/>
                          </a:ln>
                          <a:solidFill>
                            <a:prstClr val="black"/>
                          </a:solidFill>
                          <a:effectLst/>
                          <a:uLnTx/>
                          <a:uFillTx/>
                          <a:latin typeface="+mn-lt"/>
                          <a:ea typeface="+mn-ea"/>
                          <a:cs typeface="+mn-cs"/>
                        </a:rPr>
                        <a:t>, Bournemouth University</a:t>
                      </a:r>
                    </a:p>
                    <a:p>
                      <a:pPr marL="285750" marR="0" lvl="0" indent="-2857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hlinkClick r:id="rId5"/>
                        </a:rPr>
                        <a:t>Optimising Nutritional Health and Well-being through local, sustainable food systems</a:t>
                      </a:r>
                      <a:r>
                        <a:rPr kumimoji="0" lang="en-GB" sz="1200" b="1" i="0" u="none" strike="noStrike" kern="1200" cap="none" spc="0" normalizeH="0" baseline="0" noProof="0" dirty="0">
                          <a:ln>
                            <a:noFill/>
                          </a:ln>
                          <a:solidFill>
                            <a:prstClr val="black"/>
                          </a:solidFill>
                          <a:effectLst/>
                          <a:uLnTx/>
                          <a:uFillTx/>
                          <a:latin typeface="+mn-lt"/>
                          <a:ea typeface="+mn-ea"/>
                          <a:cs typeface="+mn-cs"/>
                        </a:rPr>
                        <a:t>, Bournemouth University</a:t>
                      </a:r>
                    </a:p>
                    <a:p>
                      <a:pPr marL="285750" marR="0" lvl="0" indent="-2857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hlinkClick r:id="rId6"/>
                        </a:rPr>
                        <a:t>Advanced education - Understanding the role of behaviour in guiding diet and nutrition and the effects of diet and nutrition on shaping behaviour</a:t>
                      </a:r>
                      <a:r>
                        <a:rPr kumimoji="0" lang="en-GB" sz="1200" b="1" i="0" u="none" strike="noStrike" kern="1200" cap="none" spc="0" normalizeH="0" baseline="0" noProof="0" dirty="0">
                          <a:ln>
                            <a:noFill/>
                          </a:ln>
                          <a:solidFill>
                            <a:prstClr val="black"/>
                          </a:solidFill>
                          <a:effectLst/>
                          <a:uLnTx/>
                          <a:uFillTx/>
                          <a:latin typeface="+mn-lt"/>
                          <a:ea typeface="+mn-ea"/>
                          <a:cs typeface="+mn-cs"/>
                        </a:rPr>
                        <a:t>, Bournemouth University</a:t>
                      </a:r>
                    </a:p>
                    <a:p>
                      <a:pPr marL="285750" marR="0" lvl="0" indent="-2857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lang="en-GB" sz="1200" b="1" i="0" dirty="0">
                          <a:hlinkClick r:id="rId7"/>
                        </a:rPr>
                        <a:t>Evaluating and exploring the implementation of the Hydr8 system in care homes across the North East</a:t>
                      </a:r>
                      <a:r>
                        <a:rPr lang="en-GB" sz="1200" b="1" i="1" dirty="0"/>
                        <a:t>,  </a:t>
                      </a:r>
                      <a:r>
                        <a:rPr lang="en-GB" sz="1200" b="1" dirty="0"/>
                        <a:t>Steven A., Wilson G., Young-Murphy L. 2016 </a:t>
                      </a:r>
                    </a:p>
                    <a:p>
                      <a:pPr marL="285750" marR="0" lvl="0" indent="-2857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lang="en-GB" sz="1200" b="1" dirty="0">
                          <a:solidFill>
                            <a:schemeClr val="tx1"/>
                          </a:solidFill>
                          <a:hlinkClick r:id="rId8"/>
                        </a:rPr>
                        <a:t>Clinical symptoms, signs and tests for identification of impending and current water-loss dehydration in older people</a:t>
                      </a:r>
                      <a:r>
                        <a:rPr lang="en-GB" sz="1200" b="1" dirty="0">
                          <a:solidFill>
                            <a:schemeClr val="tx1"/>
                          </a:solidFill>
                        </a:rPr>
                        <a:t>, Cochrane Review, 2015</a:t>
                      </a:r>
                    </a:p>
                    <a:p>
                      <a:pPr marL="285750" marR="0" lvl="0" indent="-2857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lang="en-GB" sz="1200" b="1" dirty="0">
                          <a:solidFill>
                            <a:schemeClr val="tx1"/>
                          </a:solidFill>
                          <a:hlinkClick r:id="rId9"/>
                        </a:rPr>
                        <a:t>Detecting dehydration in older people: useful tests</a:t>
                      </a:r>
                      <a:r>
                        <a:rPr lang="en-GB" sz="1200" b="1" dirty="0">
                          <a:solidFill>
                            <a:schemeClr val="tx1"/>
                          </a:solidFill>
                        </a:rPr>
                        <a:t>,</a:t>
                      </a:r>
                      <a:r>
                        <a:rPr lang="en-GB" sz="1200" b="1" baseline="0" dirty="0">
                          <a:solidFill>
                            <a:schemeClr val="tx1"/>
                          </a:solidFill>
                        </a:rPr>
                        <a:t> </a:t>
                      </a:r>
                      <a:r>
                        <a:rPr lang="en-GB" sz="1200" b="1" dirty="0">
                          <a:solidFill>
                            <a:schemeClr val="tx1"/>
                          </a:solidFill>
                        </a:rPr>
                        <a:t>Hooper L &amp; Bunn DK</a:t>
                      </a:r>
                      <a:r>
                        <a:rPr lang="en-GB" sz="1200" b="1" i="1" dirty="0">
                          <a:solidFill>
                            <a:schemeClr val="tx1"/>
                          </a:solidFill>
                        </a:rPr>
                        <a:t>. Nursing Times</a:t>
                      </a:r>
                      <a:r>
                        <a:rPr lang="en-GB" sz="1200" b="1" dirty="0">
                          <a:solidFill>
                            <a:schemeClr val="tx1"/>
                          </a:solidFill>
                        </a:rPr>
                        <a:t>. 2015;</a:t>
                      </a:r>
                      <a:r>
                        <a:rPr lang="en-GB" sz="1200" b="1" baseline="0" dirty="0">
                          <a:solidFill>
                            <a:schemeClr val="tx1"/>
                          </a:solidFill>
                        </a:rPr>
                        <a:t> </a:t>
                      </a:r>
                      <a:r>
                        <a:rPr lang="en-GB" sz="1200" b="1" dirty="0">
                          <a:solidFill>
                            <a:schemeClr val="tx1"/>
                          </a:solidFill>
                        </a:rPr>
                        <a:t>111(32/33): 12-16</a:t>
                      </a:r>
                    </a:p>
                    <a:p>
                      <a:pPr marL="285750" marR="0" lvl="0" indent="-2857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lang="en-GB" sz="1200" b="1" dirty="0">
                          <a:solidFill>
                            <a:schemeClr val="tx1"/>
                          </a:solidFill>
                          <a:hlinkClick r:id="rId10"/>
                        </a:rPr>
                        <a:t>Is This Elderly Patient Dehydrated? Diagnostic Accuracy of Hydration Assessment Using Physical Signs, Urine, and Saliva Markers</a:t>
                      </a:r>
                      <a:r>
                        <a:rPr lang="en-GB" sz="1200" b="1" dirty="0">
                          <a:solidFill>
                            <a:schemeClr val="tx1"/>
                          </a:solidFill>
                        </a:rPr>
                        <a:t>.</a:t>
                      </a:r>
                      <a:r>
                        <a:rPr lang="en-GB" sz="1200" b="1" baseline="0" dirty="0">
                          <a:solidFill>
                            <a:schemeClr val="tx1"/>
                          </a:solidFill>
                        </a:rPr>
                        <a:t> </a:t>
                      </a:r>
                      <a:r>
                        <a:rPr lang="en-GB" sz="1200" b="1" dirty="0">
                          <a:solidFill>
                            <a:schemeClr val="tx1"/>
                          </a:solidFill>
                        </a:rPr>
                        <a:t>Fortes et al,</a:t>
                      </a:r>
                      <a:r>
                        <a:rPr lang="en-GB" sz="1200" b="1" baseline="0" dirty="0">
                          <a:solidFill>
                            <a:schemeClr val="tx1"/>
                          </a:solidFill>
                        </a:rPr>
                        <a:t> </a:t>
                      </a:r>
                      <a:r>
                        <a:rPr lang="en-GB" sz="1200" b="1" dirty="0">
                          <a:solidFill>
                            <a:schemeClr val="tx1"/>
                          </a:solidFill>
                        </a:rPr>
                        <a:t>J Am Med Dir </a:t>
                      </a:r>
                      <a:r>
                        <a:rPr lang="en-GB" sz="1200" b="1" dirty="0" err="1">
                          <a:solidFill>
                            <a:schemeClr val="tx1"/>
                          </a:solidFill>
                        </a:rPr>
                        <a:t>Assoc</a:t>
                      </a:r>
                      <a:r>
                        <a:rPr lang="en-GB" sz="1200" b="1" dirty="0">
                          <a:solidFill>
                            <a:schemeClr val="tx1"/>
                          </a:solidFill>
                        </a:rPr>
                        <a:t>,</a:t>
                      </a:r>
                      <a:r>
                        <a:rPr lang="en-GB" sz="1200" b="1" baseline="0" dirty="0">
                          <a:solidFill>
                            <a:schemeClr val="tx1"/>
                          </a:solidFill>
                        </a:rPr>
                        <a:t> </a:t>
                      </a:r>
                      <a:r>
                        <a:rPr lang="en-GB" sz="1200" b="1" dirty="0">
                          <a:solidFill>
                            <a:schemeClr val="tx1"/>
                          </a:solidFill>
                        </a:rPr>
                        <a:t>2015; 16: 221–228. </a:t>
                      </a:r>
                    </a:p>
                    <a:p>
                      <a:pPr marL="285750" marR="0" lvl="0" indent="-2857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lang="en-GB" sz="1200" b="1" dirty="0">
                          <a:hlinkClick r:id="rId11"/>
                        </a:rPr>
                        <a:t>Which Frail Older People Are Dehydrated? The UK DRIE Study</a:t>
                      </a:r>
                      <a:r>
                        <a:rPr lang="en-GB" sz="1200" b="1" dirty="0"/>
                        <a:t>, Hooper L.</a:t>
                      </a:r>
                      <a:r>
                        <a:rPr lang="en-GB" sz="1200" b="1" baseline="0" dirty="0"/>
                        <a:t>, et al. </a:t>
                      </a:r>
                      <a:r>
                        <a:rPr lang="en-GB" sz="1200" b="1" dirty="0"/>
                        <a:t> </a:t>
                      </a:r>
                      <a:r>
                        <a:rPr lang="en-GB" sz="1200" b="1" i="1" dirty="0"/>
                        <a:t>J </a:t>
                      </a:r>
                      <a:r>
                        <a:rPr lang="en-GB" sz="1200" b="1" i="1" dirty="0" err="1"/>
                        <a:t>Gerontol</a:t>
                      </a:r>
                      <a:r>
                        <a:rPr lang="en-GB" sz="1200" b="1" i="1" dirty="0"/>
                        <a:t> A </a:t>
                      </a:r>
                      <a:r>
                        <a:rPr lang="en-GB" sz="1200" b="1" i="1" dirty="0" err="1"/>
                        <a:t>Biol</a:t>
                      </a:r>
                      <a:r>
                        <a:rPr lang="en-GB" sz="1200" b="1" i="1" dirty="0"/>
                        <a:t> </a:t>
                      </a:r>
                      <a:r>
                        <a:rPr lang="en-GB" sz="1200" b="1" i="1" dirty="0" err="1"/>
                        <a:t>Sci</a:t>
                      </a:r>
                      <a:r>
                        <a:rPr lang="en-GB" sz="1200" b="1" i="1" dirty="0"/>
                        <a:t> Med </a:t>
                      </a:r>
                      <a:r>
                        <a:rPr lang="en-GB" sz="1200" b="1" i="1" dirty="0" err="1"/>
                        <a:t>Sci</a:t>
                      </a:r>
                      <a:r>
                        <a:rPr lang="en-GB" sz="1200" b="1" dirty="0"/>
                        <a:t>, 2016.;</a:t>
                      </a:r>
                      <a:r>
                        <a:rPr lang="en-GB" sz="1200" b="1" baseline="0" dirty="0"/>
                        <a:t> </a:t>
                      </a:r>
                      <a:r>
                        <a:rPr lang="en-GB" sz="1200" b="1" dirty="0"/>
                        <a:t>71: 1341-7.</a:t>
                      </a:r>
                    </a:p>
                    <a:p>
                      <a:pPr marL="285750" marR="0" lvl="0" indent="-2857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lang="en-GB" sz="1200" b="1" dirty="0">
                          <a:hlinkClick r:id="rId12"/>
                        </a:rPr>
                        <a:t>Increasing Fluid Intake and Reducing Dehydration Risk in Older People Living in Long-Term Care : A Systematic Review</a:t>
                      </a:r>
                      <a:r>
                        <a:rPr lang="en-GB" sz="1200" b="1" dirty="0"/>
                        <a:t>. Bunn D, </a:t>
                      </a:r>
                      <a:r>
                        <a:rPr lang="en-GB" sz="1200" b="1" dirty="0" err="1"/>
                        <a:t>Jimoh</a:t>
                      </a:r>
                      <a:r>
                        <a:rPr lang="en-GB" sz="1200" b="1" dirty="0"/>
                        <a:t> F, Howard S</a:t>
                      </a:r>
                      <a:r>
                        <a:rPr lang="en-GB" sz="1200" b="1" i="1" dirty="0"/>
                        <a:t>.</a:t>
                      </a:r>
                      <a:r>
                        <a:rPr lang="en-GB" sz="1200" b="1" i="1" baseline="0" dirty="0"/>
                        <a:t> </a:t>
                      </a:r>
                      <a:r>
                        <a:rPr lang="en-GB" sz="1200" b="1" i="1" dirty="0"/>
                        <a:t>J Am Med Dir Assoc</a:t>
                      </a:r>
                      <a:r>
                        <a:rPr lang="en-GB" sz="1200" b="1" dirty="0"/>
                        <a:t>. 2015; 16(2): 101–113</a:t>
                      </a:r>
                    </a:p>
                    <a:p>
                      <a:pPr marL="285750" marR="0" lvl="0" indent="-2857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lang="en-GB" sz="1200" b="1" dirty="0" err="1"/>
                        <a:t>Agostoni</a:t>
                      </a:r>
                      <a:r>
                        <a:rPr lang="en-GB" sz="1200" b="1" dirty="0"/>
                        <a:t> C, </a:t>
                      </a:r>
                      <a:r>
                        <a:rPr lang="en-GB" sz="1200" b="1" dirty="0" err="1"/>
                        <a:t>Bresson</a:t>
                      </a:r>
                      <a:r>
                        <a:rPr lang="en-GB" sz="1200" b="1" dirty="0"/>
                        <a:t> J, </a:t>
                      </a:r>
                      <a:r>
                        <a:rPr lang="en-GB" sz="1200" b="1" dirty="0" err="1"/>
                        <a:t>Fairweather</a:t>
                      </a:r>
                      <a:r>
                        <a:rPr lang="en-GB" sz="1200" b="1" dirty="0"/>
                        <a:t>-Tait S. Scientific opinion on dietary reference values for water. EFSA J. 2010;8(3):1–48. doi:10.2903/j.efsa.2010.1459</a:t>
                      </a:r>
                    </a:p>
                    <a:p>
                      <a:pPr marL="285750" marR="0" lvl="0" indent="-2857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lang="en-GB" sz="1200" b="1" dirty="0"/>
                        <a:t>NICE Quality Standard 24: Nutrition Support in Adults (2012)</a:t>
                      </a:r>
                    </a:p>
                  </a:txBody>
                  <a:tcPr marL="99060" marR="99060" marT="25200" marB="25200">
                    <a:lnL w="12700" cmpd="sng">
                      <a:noFill/>
                    </a:lnL>
                    <a:lnR w="12700" cmpd="sng">
                      <a:noFill/>
                    </a:lnR>
                    <a:lnT w="28575" cap="flat" cmpd="sng" algn="ctr">
                      <a:solidFill>
                        <a:srgbClr val="00B0F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78189">
                <a:tc>
                  <a:txBody>
                    <a:bodyPr/>
                    <a:lstStyle/>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GB" sz="1600" b="1" baseline="0" dirty="0">
                          <a:solidFill>
                            <a:schemeClr val="tx1"/>
                          </a:solidFill>
                        </a:rPr>
                        <a:t>Improving the Oral Health of Older People </a:t>
                      </a:r>
                      <a:r>
                        <a:rPr lang="en-GB" sz="1400" b="1" baseline="0" dirty="0">
                          <a:solidFill>
                            <a:schemeClr val="tx1"/>
                          </a:solidFill>
                        </a:rPr>
                        <a:t>(HEE)</a:t>
                      </a:r>
                      <a:endParaRPr kumimoji="0" lang="en-GB" sz="1400" b="1" i="0" u="none" strike="noStrike" kern="1200" cap="none" spc="0" normalizeH="0" baseline="0" noProof="0" dirty="0">
                        <a:ln>
                          <a:noFill/>
                        </a:ln>
                        <a:solidFill>
                          <a:prstClr val="black"/>
                        </a:solidFill>
                        <a:effectLst/>
                        <a:uLnTx/>
                        <a:uFillTx/>
                        <a:latin typeface="+mn-lt"/>
                        <a:ea typeface="+mn-ea"/>
                        <a:cs typeface="+mn-cs"/>
                      </a:endParaRPr>
                    </a:p>
                  </a:txBody>
                  <a:tcPr marL="99060" marR="99060" marT="25200" marB="25200">
                    <a:lnL w="12700" cmpd="sng">
                      <a:noFill/>
                    </a:lnL>
                    <a:lnR w="12700" cmpd="sng">
                      <a:noFill/>
                    </a:lnR>
                    <a:lnT w="28575" cap="flat" cmpd="sng" algn="ctr">
                      <a:noFill/>
                      <a:prstDash val="solid"/>
                      <a:round/>
                      <a:headEnd type="none" w="med" len="med"/>
                      <a:tailEnd type="none" w="med" len="med"/>
                    </a:lnT>
                    <a:lnB w="28575"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1392509">
                <a:tc>
                  <a:txBody>
                    <a:bodyPr/>
                    <a:lstStyle/>
                    <a:p>
                      <a:pPr marL="285750" indent="-285750">
                        <a:lnSpc>
                          <a:spcPct val="100000"/>
                        </a:lnSpc>
                        <a:spcBef>
                          <a:spcPts val="0"/>
                        </a:spcBef>
                        <a:spcAft>
                          <a:spcPts val="0"/>
                        </a:spcAft>
                        <a:buFont typeface="Arial" panose="020B0604020202020204" pitchFamily="34" charset="0"/>
                        <a:buChar char="•"/>
                      </a:pPr>
                      <a:r>
                        <a:rPr lang="en-GB" sz="1200" b="1" baseline="0" dirty="0">
                          <a:solidFill>
                            <a:schemeClr val="tx1"/>
                          </a:solidFill>
                          <a:hlinkClick r:id="rId13"/>
                        </a:rPr>
                        <a:t>About the programme</a:t>
                      </a:r>
                      <a:r>
                        <a:rPr lang="en-GB" sz="1200" b="1" baseline="0" dirty="0">
                          <a:solidFill>
                            <a:schemeClr val="tx1"/>
                          </a:solidFill>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hlinkClick r:id="rId14"/>
                        </a:rPr>
                        <a:t>Improving Oral Health of the Older Person - HEE screencast</a:t>
                      </a:r>
                      <a:endParaRPr kumimoji="0" lang="en-GB" sz="1200" b="1" i="0" u="none" strike="noStrike" kern="1200" cap="none" spc="0" normalizeH="0" baseline="0" noProof="0" dirty="0">
                        <a:ln>
                          <a:noFill/>
                        </a:ln>
                        <a:solidFill>
                          <a:prstClr val="black"/>
                        </a:solidFill>
                        <a:effectLst/>
                        <a:uLnTx/>
                        <a:uFillTx/>
                        <a:latin typeface="+mn-lt"/>
                        <a:ea typeface="+mn-ea"/>
                        <a:cs typeface="+mn-cs"/>
                      </a:endParaRPr>
                    </a:p>
                    <a:p>
                      <a:pPr marL="285750" indent="-285750">
                        <a:lnSpc>
                          <a:spcPct val="100000"/>
                        </a:lnSpc>
                        <a:spcBef>
                          <a:spcPts val="0"/>
                        </a:spcBef>
                        <a:spcAft>
                          <a:spcPts val="0"/>
                        </a:spcAft>
                        <a:buFont typeface="Arial" panose="020B0604020202020204" pitchFamily="34" charset="0"/>
                        <a:buChar char="•"/>
                      </a:pPr>
                      <a:r>
                        <a:rPr lang="en-GB" sz="1200" b="1" baseline="0" dirty="0">
                          <a:solidFill>
                            <a:schemeClr val="tx1"/>
                          </a:solidFill>
                          <a:hlinkClick r:id="rId15"/>
                        </a:rPr>
                        <a:t>Clinical review - Oral hygiene in care homes</a:t>
                      </a:r>
                      <a:endParaRPr lang="en-GB" sz="1200" b="1" baseline="0" dirty="0">
                        <a:solidFill>
                          <a:schemeClr val="tx1"/>
                        </a:solidFill>
                      </a:endParaRPr>
                    </a:p>
                    <a:p>
                      <a:pPr marL="285750" indent="-285750">
                        <a:lnSpc>
                          <a:spcPct val="100000"/>
                        </a:lnSpc>
                        <a:spcBef>
                          <a:spcPts val="0"/>
                        </a:spcBef>
                        <a:spcAft>
                          <a:spcPts val="0"/>
                        </a:spcAft>
                        <a:buFont typeface="Arial" panose="020B0604020202020204" pitchFamily="34" charset="0"/>
                        <a:buChar char="•"/>
                      </a:pPr>
                      <a:r>
                        <a:rPr lang="en-GB" sz="1200" b="1" baseline="0" dirty="0">
                          <a:solidFill>
                            <a:schemeClr val="tx1"/>
                          </a:solidFill>
                          <a:hlinkClick r:id="rId16"/>
                        </a:rPr>
                        <a:t>Promoting Better Mouth Care - HEE Presentation - Feb 16</a:t>
                      </a:r>
                      <a:endParaRPr lang="en-GB" sz="1200" b="1" baseline="0" dirty="0">
                        <a:solidFill>
                          <a:schemeClr val="tx1"/>
                        </a:solidFill>
                      </a:endParaRPr>
                    </a:p>
                    <a:p>
                      <a:pPr marL="285750" indent="-285750">
                        <a:lnSpc>
                          <a:spcPct val="100000"/>
                        </a:lnSpc>
                        <a:spcBef>
                          <a:spcPts val="0"/>
                        </a:spcBef>
                        <a:spcAft>
                          <a:spcPts val="0"/>
                        </a:spcAft>
                        <a:buFont typeface="Arial" panose="020B0604020202020204" pitchFamily="34" charset="0"/>
                        <a:buChar char="•"/>
                      </a:pPr>
                      <a:r>
                        <a:rPr lang="en-GB" sz="1200" b="1" baseline="0" dirty="0">
                          <a:solidFill>
                            <a:schemeClr val="tx1"/>
                          </a:solidFill>
                          <a:hlinkClick r:id="rId17"/>
                        </a:rPr>
                        <a:t>Mouth Care Matters - Care Home Project Year 2 Report (2015-2016)</a:t>
                      </a:r>
                      <a:endParaRPr lang="en-GB" sz="1200" b="1" baseline="0" dirty="0">
                        <a:solidFill>
                          <a:schemeClr val="tx1"/>
                        </a:solidFill>
                      </a:endParaRPr>
                    </a:p>
                    <a:p>
                      <a:pPr marL="285750" indent="-285750">
                        <a:lnSpc>
                          <a:spcPct val="100000"/>
                        </a:lnSpc>
                        <a:spcBef>
                          <a:spcPts val="0"/>
                        </a:spcBef>
                        <a:spcAft>
                          <a:spcPts val="0"/>
                        </a:spcAft>
                        <a:buFont typeface="Arial" panose="020B0604020202020204" pitchFamily="34" charset="0"/>
                        <a:buChar char="•"/>
                      </a:pPr>
                      <a:r>
                        <a:rPr lang="en-GB" sz="1200" b="1" baseline="0" dirty="0">
                          <a:solidFill>
                            <a:schemeClr val="tx1"/>
                          </a:solidFill>
                          <a:hlinkClick r:id="rId18"/>
                        </a:rPr>
                        <a:t>Mouth Care Matters - HEE training note</a:t>
                      </a:r>
                      <a:r>
                        <a:rPr lang="en-GB" sz="1200" b="1" baseline="0" dirty="0">
                          <a:solidFill>
                            <a:schemeClr val="tx1"/>
                          </a:solidFill>
                        </a:rPr>
                        <a:t> I </a:t>
                      </a:r>
                      <a:r>
                        <a:rPr lang="en-GB" sz="1200" b="1" baseline="0" dirty="0">
                          <a:solidFill>
                            <a:schemeClr val="tx1"/>
                          </a:solidFill>
                          <a:hlinkClick r:id="rId19"/>
                        </a:rPr>
                        <a:t>Article</a:t>
                      </a:r>
                      <a:endParaRPr lang="en-GB" sz="1200" b="1" baseline="0" dirty="0">
                        <a:solidFill>
                          <a:schemeClr val="tx1"/>
                        </a:solidFill>
                      </a:endParaRPr>
                    </a:p>
                    <a:p>
                      <a:pPr marL="285750" indent="-285750">
                        <a:lnSpc>
                          <a:spcPct val="100000"/>
                        </a:lnSpc>
                        <a:spcBef>
                          <a:spcPts val="0"/>
                        </a:spcBef>
                        <a:spcAft>
                          <a:spcPts val="0"/>
                        </a:spcAft>
                        <a:buFont typeface="Arial" panose="020B0604020202020204" pitchFamily="34" charset="0"/>
                        <a:buChar char="•"/>
                      </a:pPr>
                      <a:r>
                        <a:rPr lang="en-GB" sz="1200" b="1" baseline="0" dirty="0">
                          <a:solidFill>
                            <a:schemeClr val="tx1"/>
                          </a:solidFill>
                          <a:hlinkClick r:id="rId20"/>
                        </a:rPr>
                        <a:t>Improving the Oral Health of Older People Initiative - BDJ article</a:t>
                      </a:r>
                      <a:endParaRPr lang="en-GB" sz="1200" b="1" baseline="0" dirty="0">
                        <a:solidFill>
                          <a:schemeClr val="tx1"/>
                        </a:solidFill>
                      </a:endParaRPr>
                    </a:p>
                    <a:p>
                      <a:pPr marL="285750" indent="-285750">
                        <a:lnSpc>
                          <a:spcPct val="100000"/>
                        </a:lnSpc>
                        <a:spcBef>
                          <a:spcPts val="0"/>
                        </a:spcBef>
                        <a:spcAft>
                          <a:spcPts val="0"/>
                        </a:spcAft>
                        <a:buFont typeface="Arial" panose="020B0604020202020204" pitchFamily="34" charset="0"/>
                        <a:buChar char="•"/>
                      </a:pPr>
                      <a:r>
                        <a:rPr lang="en-GB" sz="1200" b="1" baseline="0" dirty="0">
                          <a:solidFill>
                            <a:schemeClr val="tx1"/>
                          </a:solidFill>
                          <a:hlinkClick r:id="rId21"/>
                        </a:rPr>
                        <a:t>Improving the Oral Health of Older People Initiative - EADPH poster</a:t>
                      </a:r>
                      <a:endParaRPr lang="en-GB" sz="1200" b="1" baseline="0" dirty="0">
                        <a:solidFill>
                          <a:schemeClr val="tx1"/>
                        </a:solidFill>
                      </a:endParaRPr>
                    </a:p>
                  </a:txBody>
                  <a:tcPr marL="99060" marR="99060" marT="25200" marB="25200">
                    <a:lnL w="12700" cmpd="sng">
                      <a:noFill/>
                    </a:lnL>
                    <a:lnR w="12700" cmpd="sng">
                      <a:noFill/>
                    </a:lnR>
                    <a:lnT w="28575" cap="flat" cmpd="sng" algn="ctr">
                      <a:solidFill>
                        <a:srgbClr val="00B0F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grpSp>
        <p:nvGrpSpPr>
          <p:cNvPr id="25" name="Group 24"/>
          <p:cNvGrpSpPr/>
          <p:nvPr/>
        </p:nvGrpSpPr>
        <p:grpSpPr>
          <a:xfrm>
            <a:off x="128464" y="116680"/>
            <a:ext cx="8496944" cy="432000"/>
            <a:chOff x="128464" y="108000"/>
            <a:chExt cx="8496944" cy="432000"/>
          </a:xfrm>
        </p:grpSpPr>
        <p:sp>
          <p:nvSpPr>
            <p:cNvPr id="26" name="TextBox 25">
              <a:hlinkClick r:id="rId2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27" name="TextBox 26">
              <a:hlinkClick r:id="rId2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28" name="TextBox 27"/>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29" name="TextBox 28">
              <a:hlinkClick r:id="rId2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30" name="TextBox 29">
              <a:hlinkClick r:id="rId2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2" name="TextBox 51"/>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2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7" name="TextBox 56"/>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2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9" name="TextBox 58"/>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2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1" name="TextBox 60"/>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2" name="TextBox 61">
              <a:hlinkClick r:id="rId2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3" name="TextBox 62">
              <a:hlinkClick r:id="rId30"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4" name="TextBox 63">
              <a:hlinkClick r:id="rId31" action="ppaction://hlinksldjump"/>
            </p:cNvPr>
            <p:cNvSpPr txBox="1"/>
            <p:nvPr/>
          </p:nvSpPr>
          <p:spPr>
            <a:xfrm>
              <a:off x="7250648" y="108000"/>
              <a:ext cx="670688"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5" name="TextBox 64">
              <a:hlinkClick r:id="rId3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6" name="TextBox 65"/>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32561062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5" y="557808"/>
            <a:ext cx="9945555" cy="638944"/>
          </a:xfrm>
        </p:spPr>
        <p:txBody>
          <a:bodyPr>
            <a:normAutofit/>
          </a:bodyPr>
          <a:lstStyle/>
          <a:p>
            <a:r>
              <a:rPr lang="en-GB" sz="2400" b="1" dirty="0"/>
              <a:t>Hydration and nutrition – to do list</a:t>
            </a:r>
            <a:endParaRPr lang="en-GB" b="1" dirty="0"/>
          </a:p>
        </p:txBody>
      </p:sp>
      <p:graphicFrame>
        <p:nvGraphicFramePr>
          <p:cNvPr id="4" name="Table 3"/>
          <p:cNvGraphicFramePr>
            <a:graphicFrameLocks noGrp="1"/>
          </p:cNvGraphicFramePr>
          <p:nvPr>
            <p:extLst>
              <p:ext uri="{D42A27DB-BD31-4B8C-83A1-F6EECF244321}">
                <p14:modId xmlns:p14="http://schemas.microsoft.com/office/powerpoint/2010/main" val="1632389843"/>
              </p:ext>
            </p:extLst>
          </p:nvPr>
        </p:nvGraphicFramePr>
        <p:xfrm>
          <a:off x="194473" y="1203798"/>
          <a:ext cx="9367039" cy="4947282"/>
        </p:xfrm>
        <a:graphic>
          <a:graphicData uri="http://schemas.openxmlformats.org/drawingml/2006/table">
            <a:tbl>
              <a:tblPr firstRow="1" bandRow="1">
                <a:tableStyleId>{2D5ABB26-0587-4C30-8999-92F81FD0307C}</a:tableStyleId>
              </a:tblPr>
              <a:tblGrid>
                <a:gridCol w="438047">
                  <a:extLst>
                    <a:ext uri="{9D8B030D-6E8A-4147-A177-3AD203B41FA5}">
                      <a16:colId xmlns:a16="http://schemas.microsoft.com/office/drawing/2014/main" val="20000"/>
                    </a:ext>
                  </a:extLst>
                </a:gridCol>
                <a:gridCol w="8928992">
                  <a:extLst>
                    <a:ext uri="{9D8B030D-6E8A-4147-A177-3AD203B41FA5}">
                      <a16:colId xmlns:a16="http://schemas.microsoft.com/office/drawing/2014/main" val="20001"/>
                    </a:ext>
                  </a:extLst>
                </a:gridCol>
              </a:tblGrid>
              <a:tr h="136714">
                <a:tc>
                  <a:txBody>
                    <a:bodyPr/>
                    <a:lstStyle/>
                    <a:p>
                      <a:pPr marL="0" indent="0">
                        <a:lnSpc>
                          <a:spcPct val="85000"/>
                        </a:lnSpc>
                        <a:buFont typeface="+mj-lt"/>
                        <a:buNone/>
                      </a:pPr>
                      <a:r>
                        <a:rPr lang="en-GB" dirty="0">
                          <a:solidFill>
                            <a:schemeClr val="tx1"/>
                          </a:solidFill>
                        </a:rPr>
                        <a:t>1</a:t>
                      </a:r>
                    </a:p>
                  </a:txBody>
                  <a:tcPr>
                    <a:lnB w="12700" cap="flat" cmpd="sng" algn="ctr">
                      <a:solidFill>
                        <a:schemeClr val="bg1">
                          <a:lumMod val="85000"/>
                        </a:schemeClr>
                      </a:solidFill>
                      <a:prstDash val="solid"/>
                      <a:round/>
                      <a:headEnd type="none" w="med" len="med"/>
                      <a:tailEnd type="none" w="med" len="med"/>
                    </a:lnB>
                  </a:tcPr>
                </a:tc>
                <a:tc>
                  <a:txBody>
                    <a:bodyPr/>
                    <a:lstStyle/>
                    <a:p>
                      <a:pPr marL="0" indent="0">
                        <a:lnSpc>
                          <a:spcPct val="85000"/>
                        </a:lnSpc>
                        <a:buFont typeface="+mj-lt"/>
                        <a:buNone/>
                      </a:pPr>
                      <a:r>
                        <a:rPr lang="en-GB" i="0" dirty="0">
                          <a:solidFill>
                            <a:schemeClr val="tx1"/>
                          </a:solidFill>
                        </a:rPr>
                        <a:t>Build your relationships</a:t>
                      </a:r>
                      <a:r>
                        <a:rPr lang="en-GB" i="0" baseline="0" dirty="0">
                          <a:solidFill>
                            <a:schemeClr val="tx1"/>
                          </a:solidFill>
                        </a:rPr>
                        <a:t> across the system.</a:t>
                      </a:r>
                      <a:endParaRPr lang="en-GB" i="0" dirty="0">
                        <a:solidFill>
                          <a:schemeClr val="tx1"/>
                        </a:solidFill>
                      </a:endParaRPr>
                    </a:p>
                  </a:txBody>
                  <a:tcPr>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0"/>
                  </a:ext>
                </a:extLst>
              </a:tr>
              <a:tr h="136714">
                <a:tc>
                  <a:txBody>
                    <a:bodyPr/>
                    <a:lstStyle/>
                    <a:p>
                      <a:pPr marL="0" indent="0">
                        <a:lnSpc>
                          <a:spcPct val="85000"/>
                        </a:lnSpc>
                        <a:buFont typeface="+mj-lt"/>
                        <a:buNone/>
                      </a:pPr>
                      <a:r>
                        <a:rPr lang="en-GB" dirty="0">
                          <a:solidFill>
                            <a:schemeClr val="tx1"/>
                          </a:solidFill>
                        </a:rPr>
                        <a:t>2</a:t>
                      </a: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indent="0" algn="l" defTabSz="914400" rtl="0" eaLnBrk="1" fontAlgn="auto" latinLnBrk="0" hangingPunct="1">
                        <a:lnSpc>
                          <a:spcPct val="85000"/>
                        </a:lnSpc>
                        <a:spcBef>
                          <a:spcPts val="0"/>
                        </a:spcBef>
                        <a:spcAft>
                          <a:spcPts val="0"/>
                        </a:spcAft>
                        <a:buClrTx/>
                        <a:buSzTx/>
                        <a:buFont typeface="+mj-lt"/>
                        <a:buNone/>
                        <a:tabLst/>
                        <a:defRPr/>
                      </a:pPr>
                      <a:r>
                        <a:rPr lang="en-GB" i="0" dirty="0">
                          <a:solidFill>
                            <a:schemeClr val="tx1"/>
                          </a:solidFill>
                        </a:rPr>
                        <a:t>improve your data and understanding what</a:t>
                      </a:r>
                      <a:r>
                        <a:rPr lang="en-GB" i="0" baseline="0" dirty="0">
                          <a:solidFill>
                            <a:schemeClr val="tx1"/>
                          </a:solidFill>
                        </a:rPr>
                        <a:t> services are a</a:t>
                      </a:r>
                      <a:r>
                        <a:rPr lang="en-GB" i="0" dirty="0">
                          <a:solidFill>
                            <a:schemeClr val="tx1"/>
                          </a:solidFill>
                        </a:rPr>
                        <a:t>lready in place.</a:t>
                      </a: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1"/>
                  </a:ext>
                </a:extLst>
              </a:tr>
              <a:tr h="425322">
                <a:tc>
                  <a:txBody>
                    <a:bodyPr/>
                    <a:lstStyle/>
                    <a:p>
                      <a:pPr marL="0" indent="0">
                        <a:lnSpc>
                          <a:spcPct val="85000"/>
                        </a:lnSpc>
                        <a:buFont typeface="+mj-lt"/>
                        <a:buNone/>
                      </a:pPr>
                      <a:r>
                        <a:rPr lang="en-GB" dirty="0">
                          <a:solidFill>
                            <a:schemeClr val="tx1"/>
                          </a:solidFill>
                        </a:rPr>
                        <a:t>3</a:t>
                      </a: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indent="0" algn="l" defTabSz="914400" rtl="0" eaLnBrk="1" fontAlgn="auto" latinLnBrk="0" hangingPunct="1">
                        <a:lnSpc>
                          <a:spcPct val="85000"/>
                        </a:lnSpc>
                        <a:spcBef>
                          <a:spcPts val="0"/>
                        </a:spcBef>
                        <a:spcAft>
                          <a:spcPts val="0"/>
                        </a:spcAft>
                        <a:buClrTx/>
                        <a:buSzTx/>
                        <a:buFont typeface="+mj-lt"/>
                        <a:buNone/>
                        <a:tabLst/>
                        <a:defRPr/>
                      </a:pPr>
                      <a:r>
                        <a:rPr lang="en-GB" i="0" dirty="0">
                          <a:solidFill>
                            <a:schemeClr val="tx1"/>
                          </a:solidFill>
                        </a:rPr>
                        <a:t>Celebrate success</a:t>
                      </a:r>
                      <a:r>
                        <a:rPr lang="en-GB" i="0" baseline="0" dirty="0">
                          <a:solidFill>
                            <a:schemeClr val="tx1"/>
                          </a:solidFill>
                        </a:rPr>
                        <a:t> and build on existing strengths and skills in care homes and elsewhere.</a:t>
                      </a:r>
                      <a:endParaRPr lang="en-GB" i="0" dirty="0">
                        <a:solidFill>
                          <a:schemeClr val="tx1"/>
                        </a:solidFill>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2"/>
                  </a:ext>
                </a:extLst>
              </a:tr>
              <a:tr h="150742">
                <a:tc>
                  <a:txBody>
                    <a:bodyPr/>
                    <a:lstStyle/>
                    <a:p>
                      <a:pPr marL="0" indent="0">
                        <a:lnSpc>
                          <a:spcPct val="85000"/>
                        </a:lnSpc>
                        <a:buFont typeface="+mj-lt"/>
                        <a:buNone/>
                      </a:pPr>
                      <a:r>
                        <a:rPr lang="en-GB" dirty="0">
                          <a:solidFill>
                            <a:schemeClr val="tx1"/>
                          </a:solidFill>
                        </a:rPr>
                        <a:t>4</a:t>
                      </a: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indent="0" algn="l" defTabSz="914400" rtl="0" eaLnBrk="1" fontAlgn="auto" latinLnBrk="0" hangingPunct="1">
                        <a:lnSpc>
                          <a:spcPct val="85000"/>
                        </a:lnSpc>
                        <a:spcBef>
                          <a:spcPts val="0"/>
                        </a:spcBef>
                        <a:spcAft>
                          <a:spcPts val="0"/>
                        </a:spcAft>
                        <a:buClrTx/>
                        <a:buSzTx/>
                        <a:buFont typeface="+mj-lt"/>
                        <a:buNone/>
                        <a:tabLst/>
                        <a:defRPr/>
                      </a:pPr>
                      <a:r>
                        <a:rPr lang="en-GB" sz="1800" b="0" dirty="0">
                          <a:solidFill>
                            <a:schemeClr val="tx1"/>
                          </a:solidFill>
                        </a:rPr>
                        <a:t>Plan and prepare creatively –</a:t>
                      </a:r>
                      <a:r>
                        <a:rPr lang="en-GB" sz="1800" b="0" baseline="0" dirty="0">
                          <a:solidFill>
                            <a:schemeClr val="tx1"/>
                          </a:solidFill>
                        </a:rPr>
                        <a:t> carefully consider what workforce structure works for your context and care home needs.</a:t>
                      </a:r>
                      <a:endParaRPr lang="en-GB" sz="1800" b="0" dirty="0">
                        <a:solidFill>
                          <a:schemeClr val="tx1"/>
                        </a:solidFill>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3"/>
                  </a:ext>
                </a:extLst>
              </a:tr>
              <a:tr h="150742">
                <a:tc>
                  <a:txBody>
                    <a:bodyPr/>
                    <a:lstStyle/>
                    <a:p>
                      <a:pPr marL="0" indent="0">
                        <a:lnSpc>
                          <a:spcPct val="85000"/>
                        </a:lnSpc>
                        <a:buFont typeface="+mj-lt"/>
                        <a:buNone/>
                      </a:pPr>
                      <a:r>
                        <a:rPr lang="en-GB" dirty="0">
                          <a:solidFill>
                            <a:schemeClr val="tx1"/>
                          </a:solidFill>
                        </a:rPr>
                        <a:t>5</a:t>
                      </a: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indent="0" algn="l" defTabSz="914400" rtl="0" eaLnBrk="1" fontAlgn="auto" latinLnBrk="0" hangingPunct="1">
                        <a:lnSpc>
                          <a:spcPct val="85000"/>
                        </a:lnSpc>
                        <a:spcBef>
                          <a:spcPts val="0"/>
                        </a:spcBef>
                        <a:spcAft>
                          <a:spcPts val="0"/>
                        </a:spcAft>
                        <a:buClrTx/>
                        <a:buSzTx/>
                        <a:buFont typeface="+mj-lt"/>
                        <a:buNone/>
                        <a:tabLst/>
                        <a:defRPr/>
                      </a:pPr>
                      <a:r>
                        <a:rPr lang="en-GB" sz="1800" b="0" dirty="0">
                          <a:solidFill>
                            <a:schemeClr val="tx1"/>
                          </a:solidFill>
                        </a:rPr>
                        <a:t>Ensure</a:t>
                      </a:r>
                      <a:r>
                        <a:rPr lang="en-GB" sz="1800" b="0" baseline="0" dirty="0">
                          <a:solidFill>
                            <a:schemeClr val="tx1"/>
                          </a:solidFill>
                        </a:rPr>
                        <a:t> that all care providers are supported to have a hydration and nutrition policy in place, including use of an appropriate screening tool.</a:t>
                      </a:r>
                      <a:endParaRPr lang="en-GB" sz="1800" b="0" dirty="0">
                        <a:solidFill>
                          <a:schemeClr val="tx1"/>
                        </a:solidFill>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4"/>
                  </a:ext>
                </a:extLst>
              </a:tr>
              <a:tr h="425322">
                <a:tc>
                  <a:txBody>
                    <a:bodyPr/>
                    <a:lstStyle/>
                    <a:p>
                      <a:pPr marL="0" indent="0">
                        <a:lnSpc>
                          <a:spcPct val="85000"/>
                        </a:lnSpc>
                        <a:buFont typeface="+mj-lt"/>
                        <a:buNone/>
                      </a:pPr>
                      <a:r>
                        <a:rPr lang="en-GB" dirty="0">
                          <a:solidFill>
                            <a:schemeClr val="tx1"/>
                          </a:solidFill>
                        </a:rPr>
                        <a:t>6</a:t>
                      </a: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85000"/>
                        </a:lnSpc>
                        <a:buFont typeface="+mj-lt"/>
                        <a:buNone/>
                      </a:pPr>
                      <a:r>
                        <a:rPr lang="en-GB" dirty="0">
                          <a:solidFill>
                            <a:schemeClr val="tx1"/>
                          </a:solidFill>
                        </a:rPr>
                        <a:t>Embed awareness that</a:t>
                      </a:r>
                      <a:r>
                        <a:rPr lang="en-GB" baseline="0" dirty="0">
                          <a:solidFill>
                            <a:schemeClr val="tx1"/>
                          </a:solidFill>
                        </a:rPr>
                        <a:t> n</a:t>
                      </a:r>
                      <a:r>
                        <a:rPr lang="en-GB" dirty="0">
                          <a:solidFill>
                            <a:schemeClr val="tx1"/>
                          </a:solidFill>
                        </a:rPr>
                        <a:t>utrition and hydration is a joint responsibility for all staff. </a:t>
                      </a: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5"/>
                  </a:ext>
                </a:extLst>
              </a:tr>
              <a:tr h="425322">
                <a:tc>
                  <a:txBody>
                    <a:bodyPr/>
                    <a:lstStyle/>
                    <a:p>
                      <a:pPr marL="0" indent="0">
                        <a:lnSpc>
                          <a:spcPct val="85000"/>
                        </a:lnSpc>
                        <a:buFont typeface="+mj-lt"/>
                        <a:buNone/>
                      </a:pPr>
                      <a:r>
                        <a:rPr lang="en-GB" dirty="0">
                          <a:solidFill>
                            <a:schemeClr val="tx1"/>
                          </a:solidFill>
                        </a:rPr>
                        <a:t>7</a:t>
                      </a: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85000"/>
                        </a:lnSpc>
                        <a:buFont typeface="+mj-lt"/>
                        <a:buNone/>
                      </a:pPr>
                      <a:r>
                        <a:rPr lang="en-GB" dirty="0">
                          <a:solidFill>
                            <a:schemeClr val="tx1"/>
                          </a:solidFill>
                        </a:rPr>
                        <a:t>Draw</a:t>
                      </a:r>
                      <a:r>
                        <a:rPr lang="en-GB" baseline="0" dirty="0">
                          <a:solidFill>
                            <a:schemeClr val="tx1"/>
                          </a:solidFill>
                        </a:rPr>
                        <a:t> together an effective learning and workforce development package for care provider, social care and health staff and ensure that it is taken up.</a:t>
                      </a:r>
                      <a:endParaRPr lang="en-GB" dirty="0">
                        <a:solidFill>
                          <a:schemeClr val="tx1"/>
                        </a:solidFill>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6"/>
                  </a:ext>
                </a:extLst>
              </a:tr>
              <a:tr h="425322">
                <a:tc>
                  <a:txBody>
                    <a:bodyPr/>
                    <a:lstStyle/>
                    <a:p>
                      <a:pPr marL="0" indent="0">
                        <a:lnSpc>
                          <a:spcPct val="85000"/>
                        </a:lnSpc>
                        <a:buFont typeface="+mj-lt"/>
                        <a:buNone/>
                      </a:pPr>
                      <a:r>
                        <a:rPr lang="en-GB" dirty="0">
                          <a:solidFill>
                            <a:schemeClr val="tx1"/>
                          </a:solidFill>
                        </a:rPr>
                        <a:t>8</a:t>
                      </a: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85000"/>
                        </a:lnSpc>
                        <a:buFont typeface="+mj-lt"/>
                        <a:buNone/>
                      </a:pPr>
                      <a:r>
                        <a:rPr lang="en-GB" b="0" dirty="0">
                          <a:solidFill>
                            <a:schemeClr val="tx1"/>
                          </a:solidFill>
                        </a:rPr>
                        <a:t>Training</a:t>
                      </a:r>
                      <a:r>
                        <a:rPr lang="en-GB" b="0" baseline="0" dirty="0">
                          <a:solidFill>
                            <a:schemeClr val="tx1"/>
                          </a:solidFill>
                        </a:rPr>
                        <a:t> is </a:t>
                      </a:r>
                      <a:r>
                        <a:rPr lang="en-GB" b="0" dirty="0">
                          <a:solidFill>
                            <a:schemeClr val="tx1"/>
                          </a:solidFill>
                        </a:rPr>
                        <a:t>not a one-off! Keep developing</a:t>
                      </a:r>
                      <a:r>
                        <a:rPr lang="en-GB" b="0" baseline="0" dirty="0">
                          <a:solidFill>
                            <a:schemeClr val="tx1"/>
                          </a:solidFill>
                        </a:rPr>
                        <a:t> the workforce.</a:t>
                      </a:r>
                      <a:endParaRPr lang="en-GB" b="0" dirty="0">
                        <a:solidFill>
                          <a:schemeClr val="tx1"/>
                        </a:solidFill>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7"/>
                  </a:ext>
                </a:extLst>
              </a:tr>
              <a:tr h="425322">
                <a:tc>
                  <a:txBody>
                    <a:bodyPr/>
                    <a:lstStyle/>
                    <a:p>
                      <a:pPr marL="0" indent="0">
                        <a:lnSpc>
                          <a:spcPct val="85000"/>
                        </a:lnSpc>
                        <a:buFont typeface="+mj-lt"/>
                        <a:buNone/>
                      </a:pPr>
                      <a:r>
                        <a:rPr lang="en-GB" dirty="0">
                          <a:solidFill>
                            <a:schemeClr val="tx1"/>
                          </a:solidFill>
                        </a:rPr>
                        <a:t>9</a:t>
                      </a: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indent="0">
                        <a:lnSpc>
                          <a:spcPct val="85000"/>
                        </a:lnSpc>
                        <a:buFont typeface="+mj-lt"/>
                        <a:buNone/>
                      </a:pPr>
                      <a:r>
                        <a:rPr lang="en-GB" dirty="0">
                          <a:solidFill>
                            <a:schemeClr val="tx1"/>
                          </a:solidFill>
                        </a:rPr>
                        <a:t>Utilise</a:t>
                      </a:r>
                      <a:r>
                        <a:rPr lang="en-GB" baseline="0" dirty="0">
                          <a:solidFill>
                            <a:schemeClr val="tx1"/>
                          </a:solidFill>
                        </a:rPr>
                        <a:t> technology to support monitoring and care giving, ensuring that the roles and responsibilities are defined and agreed in terms of who is responsible for set up, ongoing management etc. </a:t>
                      </a:r>
                      <a:endParaRPr lang="en-GB" b="1" dirty="0">
                        <a:solidFill>
                          <a:srgbClr val="FF0000"/>
                        </a:solidFill>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8"/>
                  </a:ext>
                </a:extLst>
              </a:tr>
              <a:tr h="425322">
                <a:tc>
                  <a:txBody>
                    <a:bodyPr/>
                    <a:lstStyle/>
                    <a:p>
                      <a:pPr>
                        <a:lnSpc>
                          <a:spcPct val="85000"/>
                        </a:lnSpc>
                      </a:pPr>
                      <a:r>
                        <a:rPr lang="en-GB" dirty="0"/>
                        <a:t>10</a:t>
                      </a: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indent="0" algn="l" defTabSz="914400" rtl="0" eaLnBrk="1" fontAlgn="auto" latinLnBrk="0" hangingPunct="1">
                        <a:lnSpc>
                          <a:spcPct val="85000"/>
                        </a:lnSpc>
                        <a:spcBef>
                          <a:spcPts val="0"/>
                        </a:spcBef>
                        <a:spcAft>
                          <a:spcPts val="0"/>
                        </a:spcAft>
                        <a:buClrTx/>
                        <a:buSzTx/>
                        <a:buFont typeface="+mj-lt"/>
                        <a:buNone/>
                        <a:tabLst/>
                        <a:defRPr/>
                      </a:pPr>
                      <a:r>
                        <a:rPr lang="en-GB" dirty="0">
                          <a:solidFill>
                            <a:schemeClr val="tx1"/>
                          </a:solidFill>
                        </a:rPr>
                        <a:t>Evaluate and</a:t>
                      </a:r>
                      <a:r>
                        <a:rPr lang="en-GB" baseline="0" dirty="0">
                          <a:solidFill>
                            <a:schemeClr val="tx1"/>
                          </a:solidFill>
                        </a:rPr>
                        <a:t> improve your approach – receiving feedback from staff, care home managers and residents and their families / carers</a:t>
                      </a:r>
                      <a:endParaRPr lang="en-GB" dirty="0">
                        <a:solidFill>
                          <a:schemeClr val="tx1"/>
                        </a:solidFill>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grpSp>
        <p:nvGrpSpPr>
          <p:cNvPr id="25" name="Group 24"/>
          <p:cNvGrpSpPr/>
          <p:nvPr/>
        </p:nvGrpSpPr>
        <p:grpSpPr>
          <a:xfrm>
            <a:off x="128464" y="116680"/>
            <a:ext cx="8496944" cy="432000"/>
            <a:chOff x="128464" y="108000"/>
            <a:chExt cx="8496944" cy="432000"/>
          </a:xfrm>
        </p:grpSpPr>
        <p:sp>
          <p:nvSpPr>
            <p:cNvPr id="47" name="TextBox 46">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8" name="TextBox 47">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9" name="TextBox 48"/>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0" name="TextBox 49">
              <a:hlinkClick r:id="rId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1" name="TextBox 50">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2" name="TextBox 51"/>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7" name="TextBox 56"/>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9" name="TextBox 58"/>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1" name="TextBox 60"/>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2" name="TextBox 61">
              <a:hlinkClick r:id="rId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3" name="TextBox 62">
              <a:hlinkClick r:id="rId10"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4" name="TextBox 63">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5" name="TextBox 64">
              <a:hlinkClick r:id="rId12" action="ppaction://hlinksldjump"/>
            </p:cNvPr>
            <p:cNvSpPr txBox="1"/>
            <p:nvPr/>
          </p:nvSpPr>
          <p:spPr>
            <a:xfrm>
              <a:off x="8065352" y="108000"/>
              <a:ext cx="560056"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6" name="TextBox 65"/>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41311410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5" y="557808"/>
            <a:ext cx="9945555" cy="638944"/>
          </a:xfrm>
        </p:spPr>
        <p:txBody>
          <a:bodyPr>
            <a:normAutofit/>
          </a:bodyPr>
          <a:lstStyle/>
          <a:p>
            <a:r>
              <a:rPr lang="en-GB" sz="2400" b="1" dirty="0"/>
              <a:t>Acknowledgements</a:t>
            </a:r>
            <a:endParaRPr lang="en-GB" b="1" dirty="0"/>
          </a:p>
        </p:txBody>
      </p:sp>
      <p:sp>
        <p:nvSpPr>
          <p:cNvPr id="69" name="Content Placeholder 2"/>
          <p:cNvSpPr txBox="1">
            <a:spLocks/>
          </p:cNvSpPr>
          <p:nvPr/>
        </p:nvSpPr>
        <p:spPr>
          <a:xfrm>
            <a:off x="344488" y="1124744"/>
            <a:ext cx="9217024" cy="453650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base">
              <a:spcBef>
                <a:spcPts val="1800"/>
              </a:spcBef>
              <a:buFont typeface="Arial" panose="020B0604020202020204" pitchFamily="34" charset="0"/>
              <a:buNone/>
            </a:pPr>
            <a:r>
              <a:rPr lang="en-GB" sz="1800" dirty="0">
                <a:ea typeface="Times New Roman"/>
                <a:cs typeface="Calibri"/>
              </a:rPr>
              <a:t>Grateful thanks to all the staff in the following teams, without whose input this learning guide would not have been possible:</a:t>
            </a:r>
          </a:p>
          <a:p>
            <a:pPr fontAlgn="base">
              <a:spcBef>
                <a:spcPts val="1800"/>
              </a:spcBef>
            </a:pPr>
            <a:r>
              <a:rPr lang="en-GB" sz="1800" dirty="0">
                <a:ea typeface="Times New Roman"/>
                <a:cs typeface="Calibri"/>
              </a:rPr>
              <a:t>Newcastle Gateshead Enhanced Health in Care Home Vanguard</a:t>
            </a:r>
          </a:p>
          <a:p>
            <a:pPr fontAlgn="base">
              <a:spcBef>
                <a:spcPts val="1800"/>
              </a:spcBef>
            </a:pPr>
            <a:r>
              <a:rPr lang="en-GB" sz="1800" dirty="0">
                <a:ea typeface="Times New Roman"/>
                <a:cs typeface="Calibri"/>
              </a:rPr>
              <a:t>Sutton Homes of Care Enhanced Health in Care Home Vanguard</a:t>
            </a:r>
          </a:p>
          <a:p>
            <a:pPr fontAlgn="base">
              <a:spcBef>
                <a:spcPts val="1800"/>
              </a:spcBef>
            </a:pPr>
            <a:r>
              <a:rPr lang="en-GB" sz="1800" dirty="0">
                <a:ea typeface="Times New Roman"/>
                <a:cs typeface="Calibri"/>
              </a:rPr>
              <a:t>Connecting Care Wakefield Enhanced Health in Care Homes Vanguard</a:t>
            </a:r>
          </a:p>
          <a:p>
            <a:pPr fontAlgn="base">
              <a:spcBef>
                <a:spcPts val="1800"/>
              </a:spcBef>
            </a:pPr>
            <a:r>
              <a:rPr lang="en-GB" sz="1800" dirty="0">
                <a:ea typeface="Times New Roman"/>
                <a:cs typeface="Calibri"/>
              </a:rPr>
              <a:t>NHSE England Hydration and Nutrition team</a:t>
            </a:r>
          </a:p>
          <a:p>
            <a:pPr fontAlgn="base">
              <a:spcBef>
                <a:spcPts val="1800"/>
              </a:spcBef>
            </a:pPr>
            <a:r>
              <a:rPr lang="en-GB" sz="1800" dirty="0">
                <a:ea typeface="Times New Roman"/>
                <a:cs typeface="Calibri"/>
              </a:rPr>
              <a:t>National Hydration Network (NHN)</a:t>
            </a:r>
          </a:p>
        </p:txBody>
      </p:sp>
      <p:grpSp>
        <p:nvGrpSpPr>
          <p:cNvPr id="25" name="Group 24"/>
          <p:cNvGrpSpPr/>
          <p:nvPr/>
        </p:nvGrpSpPr>
        <p:grpSpPr>
          <a:xfrm>
            <a:off x="128464" y="116680"/>
            <a:ext cx="8496944" cy="432000"/>
            <a:chOff x="128464" y="108000"/>
            <a:chExt cx="8496944" cy="432000"/>
          </a:xfrm>
        </p:grpSpPr>
        <p:sp>
          <p:nvSpPr>
            <p:cNvPr id="47" name="TextBox 46">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8" name="TextBox 47">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9" name="TextBox 48"/>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0" name="TextBox 49">
              <a:hlinkClick r:id="rId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1" name="TextBox 50">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2" name="TextBox 51"/>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7" name="TextBox 56"/>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9" name="TextBox 58"/>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1" name="TextBox 60"/>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2" name="TextBox 61">
              <a:hlinkClick r:id="rId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3" name="TextBox 62">
              <a:hlinkClick r:id="rId10"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4" name="TextBox 63">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5" name="TextBox 64">
              <a:hlinkClick r:id="rId12" action="ppaction://hlinksldjump"/>
            </p:cNvPr>
            <p:cNvSpPr txBox="1"/>
            <p:nvPr/>
          </p:nvSpPr>
          <p:spPr>
            <a:xfrm>
              <a:off x="8065352" y="108000"/>
              <a:ext cx="560056"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6" name="TextBox 65"/>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2752518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p:cNvSpPr>
            <a:spLocks noGrp="1"/>
          </p:cNvSpPr>
          <p:nvPr>
            <p:ph type="title"/>
          </p:nvPr>
        </p:nvSpPr>
        <p:spPr>
          <a:xfrm>
            <a:off x="-39555" y="557808"/>
            <a:ext cx="9945555" cy="638944"/>
          </a:xfrm>
        </p:spPr>
        <p:txBody>
          <a:bodyPr>
            <a:normAutofit/>
          </a:bodyPr>
          <a:lstStyle/>
          <a:p>
            <a:r>
              <a:rPr lang="en-GB" sz="2400" b="1" dirty="0"/>
              <a:t>What do the ‘vanguard learning guides’ do?</a:t>
            </a:r>
            <a:endParaRPr lang="en-GB" b="1" dirty="0"/>
          </a:p>
        </p:txBody>
      </p:sp>
      <p:sp>
        <p:nvSpPr>
          <p:cNvPr id="28" name="Content Placeholder 2"/>
          <p:cNvSpPr>
            <a:spLocks noGrp="1"/>
          </p:cNvSpPr>
          <p:nvPr>
            <p:ph idx="1"/>
          </p:nvPr>
        </p:nvSpPr>
        <p:spPr>
          <a:xfrm>
            <a:off x="128464" y="1196752"/>
            <a:ext cx="9649072" cy="4968552"/>
          </a:xfrm>
        </p:spPr>
        <p:txBody>
          <a:bodyPr>
            <a:noAutofit/>
          </a:bodyPr>
          <a:lstStyle/>
          <a:p>
            <a:pPr marL="265113" lvl="0" indent="-265113">
              <a:spcBef>
                <a:spcPts val="800"/>
              </a:spcBef>
            </a:pPr>
            <a:r>
              <a:rPr lang="en-GB" sz="1800" dirty="0"/>
              <a:t>Focus on a key element or sub-element of the Enhanced Health in Care Homes (EHCH) care model. </a:t>
            </a:r>
          </a:p>
          <a:p>
            <a:pPr marL="265113" lvl="0" indent="-265113">
              <a:spcBef>
                <a:spcPts val="800"/>
              </a:spcBef>
            </a:pPr>
            <a:r>
              <a:rPr lang="en-GB" sz="1800" dirty="0"/>
              <a:t>Identify interventions put in place by the enhanced health in care home vanguards that have worked particularly well, and which could be readily replicated at clinical commissioning group (CCG), local authority, Sustainability and Transformation Partnership (STP) and/or regional level. </a:t>
            </a:r>
          </a:p>
          <a:p>
            <a:pPr marL="265113" lvl="0" indent="-265113">
              <a:spcBef>
                <a:spcPts val="800"/>
              </a:spcBef>
            </a:pPr>
            <a:r>
              <a:rPr lang="en-GB" sz="1800" dirty="0"/>
              <a:t>Reference learning from relevant good work going on outside of the vanguards, where it is improving the lives of care home residents (includes residential, nursing and other settings). </a:t>
            </a:r>
          </a:p>
          <a:p>
            <a:pPr marL="265113" indent="-265113">
              <a:spcBef>
                <a:spcPts val="800"/>
              </a:spcBef>
            </a:pPr>
            <a:r>
              <a:rPr lang="en-GB" sz="1800" dirty="0"/>
              <a:t>Describe a step-by-step approach to support implementation in non-vanguard areas, including first steps, roles and responsibilities, things to consider and the resourcing and benefits associated with these interventions.</a:t>
            </a:r>
          </a:p>
          <a:p>
            <a:pPr marL="265113" indent="-265113">
              <a:spcBef>
                <a:spcPts val="800"/>
              </a:spcBef>
            </a:pPr>
            <a:r>
              <a:rPr lang="en-GB" sz="1800" dirty="0"/>
              <a:t>Support a consistent implementation of the core elements of the EHCH care model.</a:t>
            </a:r>
          </a:p>
          <a:p>
            <a:pPr marL="265113" lvl="0" indent="-265113">
              <a:spcBef>
                <a:spcPts val="800"/>
              </a:spcBef>
            </a:pPr>
            <a:r>
              <a:rPr lang="en-GB" sz="1800" dirty="0"/>
              <a:t>Include practical materials such as job descriptions, referral criteria and operating models that can be easily adapted and adopted by other areas.</a:t>
            </a:r>
          </a:p>
          <a:p>
            <a:pPr marL="265113" indent="-265113">
              <a:spcBef>
                <a:spcPts val="800"/>
              </a:spcBef>
            </a:pPr>
            <a:r>
              <a:rPr lang="en-GB" sz="1800" dirty="0"/>
              <a:t>Set out the key practical challenges arising from implementation of the care model, together with learning from the vanguards to help you overcome them.</a:t>
            </a:r>
          </a:p>
          <a:p>
            <a:pPr marL="265113" indent="-265113">
              <a:spcBef>
                <a:spcPts val="800"/>
              </a:spcBef>
            </a:pPr>
            <a:r>
              <a:rPr lang="en-GB" sz="1800" dirty="0"/>
              <a:t>Link to national guidance and NHS England’s series of ‘Quick Guides’ where relevant.</a:t>
            </a:r>
          </a:p>
        </p:txBody>
      </p:sp>
      <p:grpSp>
        <p:nvGrpSpPr>
          <p:cNvPr id="25" name="Group 24"/>
          <p:cNvGrpSpPr/>
          <p:nvPr/>
        </p:nvGrpSpPr>
        <p:grpSpPr>
          <a:xfrm>
            <a:off x="128464" y="116680"/>
            <a:ext cx="8496944" cy="432000"/>
            <a:chOff x="128464" y="108000"/>
            <a:chExt cx="8496944" cy="432000"/>
          </a:xfrm>
        </p:grpSpPr>
        <p:sp>
          <p:nvSpPr>
            <p:cNvPr id="26" name="TextBox 25">
              <a:hlinkClick r:id="rId2" action="ppaction://hlinksldjump"/>
            </p:cNvPr>
            <p:cNvSpPr txBox="1"/>
            <p:nvPr/>
          </p:nvSpPr>
          <p:spPr>
            <a:xfrm>
              <a:off x="128464" y="108000"/>
              <a:ext cx="648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9" name="TextBox 48">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50" name="TextBox 49"/>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1" name="TextBox 50">
              <a:hlinkClick r:id="rId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2" name="TextBox 51">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3" name="TextBox 52"/>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7" name="TextBox 56">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8" name="TextBox 57"/>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9" name="TextBox 58">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60" name="TextBox 59"/>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1" name="TextBox 60">
              <a:hlinkClick r:id="rId8"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2" name="TextBox 61"/>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3" name="TextBox 62">
              <a:hlinkClick r:id="rId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4" name="TextBox 63">
              <a:hlinkClick r:id="rId10"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5" name="TextBox 64">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6" name="TextBox 65">
              <a:hlinkClick r:id="rId1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7" name="TextBox 66"/>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106748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5" y="548680"/>
            <a:ext cx="9945555" cy="638944"/>
          </a:xfrm>
        </p:spPr>
        <p:txBody>
          <a:bodyPr>
            <a:normAutofit/>
          </a:bodyPr>
          <a:lstStyle/>
          <a:p>
            <a:r>
              <a:rPr lang="en-GB" sz="2400" b="1" dirty="0"/>
              <a:t>Hydration and nutrition in care homes</a:t>
            </a:r>
            <a:endParaRPr lang="en-GB" b="1" dirty="0"/>
          </a:p>
        </p:txBody>
      </p:sp>
      <p:sp>
        <p:nvSpPr>
          <p:cNvPr id="8" name="Content Placeholder 2"/>
          <p:cNvSpPr>
            <a:spLocks noGrp="1"/>
          </p:cNvSpPr>
          <p:nvPr>
            <p:ph idx="1"/>
          </p:nvPr>
        </p:nvSpPr>
        <p:spPr>
          <a:xfrm>
            <a:off x="128464" y="1052736"/>
            <a:ext cx="9577063" cy="5616624"/>
          </a:xfrm>
        </p:spPr>
        <p:txBody>
          <a:bodyPr>
            <a:noAutofit/>
          </a:bodyPr>
          <a:lstStyle/>
          <a:p>
            <a:pPr marL="0" lvl="0" indent="0">
              <a:lnSpc>
                <a:spcPct val="90000"/>
              </a:lnSpc>
              <a:spcBef>
                <a:spcPts val="600"/>
              </a:spcBef>
              <a:buNone/>
            </a:pPr>
            <a:r>
              <a:rPr lang="en-GB" sz="1800" b="1" dirty="0"/>
              <a:t>Description of intervention</a:t>
            </a:r>
          </a:p>
          <a:p>
            <a:pPr marL="180975" indent="-180975">
              <a:lnSpc>
                <a:spcPct val="90000"/>
              </a:lnSpc>
              <a:spcBef>
                <a:spcPts val="600"/>
              </a:spcBef>
            </a:pPr>
            <a:r>
              <a:rPr lang="en-GB" sz="1200" dirty="0"/>
              <a:t>Every resident’s hydration, nutrition and oral health should be reviewed regularly and be included in their care plan.</a:t>
            </a:r>
          </a:p>
          <a:p>
            <a:pPr marL="180975" indent="-180975">
              <a:lnSpc>
                <a:spcPct val="90000"/>
              </a:lnSpc>
              <a:spcBef>
                <a:spcPts val="600"/>
              </a:spcBef>
            </a:pPr>
            <a:r>
              <a:rPr lang="en-GB" sz="1200" dirty="0"/>
              <a:t>Residents should have access to specialist dietetic and speech and language professionals, who should form part of the extended MDT. Access to dentistry is likewise essential.</a:t>
            </a:r>
          </a:p>
          <a:p>
            <a:pPr marL="180975" indent="-180975">
              <a:lnSpc>
                <a:spcPct val="90000"/>
              </a:lnSpc>
              <a:spcBef>
                <a:spcPts val="600"/>
              </a:spcBef>
            </a:pPr>
            <a:r>
              <a:rPr lang="en-GB" sz="1200" dirty="0"/>
              <a:t>Learning from vanguards recommends that each care home should have a nutritional and hydration screening policy in place, which takes into account local area NHS guidance regarding nutrition and hydration. In particular, this should include use of a screening tool (e.g. MUST ‘Malnutrition Universal Screening Tool’), which assess nutritional risk. It is also advisable that at least one staff member take responsibility for this policy within the home.  </a:t>
            </a:r>
          </a:p>
          <a:p>
            <a:pPr marL="180975" indent="-180975">
              <a:lnSpc>
                <a:spcPct val="90000"/>
              </a:lnSpc>
              <a:spcBef>
                <a:spcPts val="600"/>
              </a:spcBef>
            </a:pPr>
            <a:r>
              <a:rPr lang="en-GB" sz="1200" i="1" dirty="0"/>
              <a:t>While there is currently no validated screening tools for hydration, one possibility is the ‘Reliance On a Carer’ (ROC) assessment tool. This provides carers with a simple benchmark to identify the level and type of support a person needs to drink and eat, highlighting potential risk of dehydration; based simply on a person’s reliance on a carer to drink and eat. Although not validated, it has been</a:t>
            </a:r>
            <a:r>
              <a:rPr lang="en-GB" sz="1200" i="1" dirty="0">
                <a:solidFill>
                  <a:srgbClr val="FF0000"/>
                </a:solidFill>
              </a:rPr>
              <a:t> </a:t>
            </a:r>
            <a:r>
              <a:rPr lang="en-GB" sz="1200" i="1" dirty="0">
                <a:solidFill>
                  <a:srgbClr val="FF0000"/>
                </a:solidFill>
                <a:hlinkClick r:id="rId3"/>
              </a:rPr>
              <a:t>evaluated in care homes</a:t>
            </a:r>
            <a:r>
              <a:rPr lang="en-GB" sz="1200" i="1" dirty="0">
                <a:solidFill>
                  <a:srgbClr val="FF0000"/>
                </a:solidFill>
              </a:rPr>
              <a:t>.</a:t>
            </a:r>
          </a:p>
          <a:p>
            <a:pPr marL="180975" indent="-180975">
              <a:lnSpc>
                <a:spcPct val="90000"/>
              </a:lnSpc>
              <a:spcBef>
                <a:spcPts val="600"/>
              </a:spcBef>
            </a:pPr>
            <a:r>
              <a:rPr lang="en-GB" sz="1200" dirty="0"/>
              <a:t>In order to support varied needs of residents,  vanguards recommend that a suite of interventions to improve hydration and nutrition care will optimise impact rather than one specific intervention. </a:t>
            </a:r>
          </a:p>
          <a:p>
            <a:pPr marL="180975" indent="-180975">
              <a:lnSpc>
                <a:spcPct val="90000"/>
              </a:lnSpc>
              <a:spcBef>
                <a:spcPts val="600"/>
              </a:spcBef>
            </a:pPr>
            <a:r>
              <a:rPr lang="en-GB" sz="1200" dirty="0"/>
              <a:t>Clinical training and professional development is critical in promoting good hydration and nutrition for older people, and should be supported by all parts of the health and social care system.</a:t>
            </a:r>
          </a:p>
          <a:p>
            <a:pPr marL="180975" indent="-180975">
              <a:lnSpc>
                <a:spcPct val="90000"/>
              </a:lnSpc>
              <a:spcBef>
                <a:spcPts val="600"/>
              </a:spcBef>
            </a:pPr>
            <a:r>
              <a:rPr lang="en-GB" sz="1200" dirty="0"/>
              <a:t>When appropriate, and in line with local policy, community nursing teams should provide supporting services for staff employed by social care providers.</a:t>
            </a:r>
          </a:p>
          <a:p>
            <a:pPr marL="0" indent="0">
              <a:lnSpc>
                <a:spcPct val="90000"/>
              </a:lnSpc>
              <a:spcBef>
                <a:spcPts val="1200"/>
              </a:spcBef>
              <a:buNone/>
            </a:pPr>
            <a:r>
              <a:rPr lang="en-GB" sz="1800" b="1" dirty="0"/>
              <a:t>Why is this important?</a:t>
            </a:r>
            <a:endParaRPr lang="en-GB" sz="1800" dirty="0"/>
          </a:p>
          <a:p>
            <a:pPr marL="180975" indent="-180975">
              <a:lnSpc>
                <a:spcPct val="90000"/>
              </a:lnSpc>
              <a:spcBef>
                <a:spcPts val="600"/>
              </a:spcBef>
            </a:pPr>
            <a:r>
              <a:rPr lang="en-GB" sz="1200" dirty="0"/>
              <a:t>Over a third of care home residents are likely affected by malnutrition (BAPEN,2015) . Achieving excellence in nutrition and hydration is slow and there is considerable scope for improvement. </a:t>
            </a:r>
          </a:p>
          <a:p>
            <a:pPr marL="180975" indent="-180975">
              <a:lnSpc>
                <a:spcPct val="90000"/>
              </a:lnSpc>
              <a:spcBef>
                <a:spcPts val="600"/>
              </a:spcBef>
            </a:pPr>
            <a:r>
              <a:rPr lang="en-GB" sz="1200" dirty="0"/>
              <a:t>Older people living in care homes are generally at risk of dehydration, and this risk further increases with conditions like diabetes, impaired cognition and/or impaired kidney function. A recent UK study, 20% of care home residents were dehydrated, and a further 28% had impending dehydration (Hooper et al., 2016).</a:t>
            </a:r>
          </a:p>
          <a:p>
            <a:pPr marL="180975" indent="-180975">
              <a:lnSpc>
                <a:spcPct val="90000"/>
              </a:lnSpc>
              <a:spcBef>
                <a:spcPts val="600"/>
              </a:spcBef>
            </a:pPr>
            <a:r>
              <a:rPr lang="en-GB" sz="1200" dirty="0"/>
              <a:t>At a local level, ensuring a nutrition and hydration screening policy is in place may result in a reduction in inappropriate prescribing, including that of oral nutritional supplements (ONS).</a:t>
            </a:r>
          </a:p>
          <a:p>
            <a:pPr marL="180975" indent="-180975">
              <a:lnSpc>
                <a:spcPct val="90000"/>
              </a:lnSpc>
              <a:spcBef>
                <a:spcPts val="600"/>
              </a:spcBef>
            </a:pPr>
            <a:r>
              <a:rPr lang="en-GB" sz="1200" dirty="0"/>
              <a:t>Good hydration and nutrition is not only vital for health and wellbeing: supporting  people to eat and drink enough to maintain a balanced diet is also a key requirement for care homes, in order to be judged ‘effective’ according to </a:t>
            </a:r>
            <a:r>
              <a:rPr lang="en-GB" sz="1200" dirty="0">
                <a:hlinkClick r:id="rId4"/>
              </a:rPr>
              <a:t>CQC key lines of enquiry</a:t>
            </a:r>
            <a:r>
              <a:rPr lang="en-GB" sz="1200" dirty="0"/>
              <a:t>.</a:t>
            </a:r>
          </a:p>
        </p:txBody>
      </p:sp>
      <p:grpSp>
        <p:nvGrpSpPr>
          <p:cNvPr id="25" name="Group 24"/>
          <p:cNvGrpSpPr/>
          <p:nvPr/>
        </p:nvGrpSpPr>
        <p:grpSpPr>
          <a:xfrm>
            <a:off x="128464" y="116680"/>
            <a:ext cx="8496944" cy="432000"/>
            <a:chOff x="128464" y="108000"/>
            <a:chExt cx="8496944" cy="432000"/>
          </a:xfrm>
        </p:grpSpPr>
        <p:sp>
          <p:nvSpPr>
            <p:cNvPr id="47" name="TextBox 46">
              <a:hlinkClick r:id="rId5"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8" name="TextBox 47">
              <a:hlinkClick r:id="rId6" action="ppaction://hlinksldjump"/>
            </p:cNvPr>
            <p:cNvSpPr txBox="1"/>
            <p:nvPr/>
          </p:nvSpPr>
          <p:spPr>
            <a:xfrm>
              <a:off x="920552" y="108000"/>
              <a:ext cx="756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9" name="TextBox 48"/>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0" name="TextBox 49">
              <a:hlinkClick r:id="rId7"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1" name="TextBox 50">
              <a:hlinkClick r:id="rId8"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2" name="TextBox 51"/>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9"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7" name="TextBox 56"/>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10"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9" name="TextBox 58"/>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11"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1" name="TextBox 60"/>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2" name="TextBox 61">
              <a:hlinkClick r:id="rId12"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3" name="TextBox 62">
              <a:hlinkClick r:id="rId13"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4" name="TextBox 63">
              <a:hlinkClick r:id="rId14"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5" name="TextBox 64">
              <a:hlinkClick r:id="rId15"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6" name="TextBox 65"/>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3876177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5" y="476672"/>
            <a:ext cx="9945555" cy="638944"/>
          </a:xfrm>
        </p:spPr>
        <p:txBody>
          <a:bodyPr>
            <a:normAutofit/>
          </a:bodyPr>
          <a:lstStyle/>
          <a:p>
            <a:r>
              <a:rPr lang="en-GB" sz="2000" b="1" dirty="0"/>
              <a:t>How does hydration and nutrition support the EHCH care model?</a:t>
            </a:r>
            <a:endParaRPr lang="en-GB" sz="3600" b="1" dirty="0"/>
          </a:p>
        </p:txBody>
      </p:sp>
      <p:sp>
        <p:nvSpPr>
          <p:cNvPr id="42" name="Content Placeholder 2"/>
          <p:cNvSpPr>
            <a:spLocks noGrp="1"/>
          </p:cNvSpPr>
          <p:nvPr>
            <p:ph idx="1"/>
          </p:nvPr>
        </p:nvSpPr>
        <p:spPr>
          <a:xfrm>
            <a:off x="5236746" y="1052736"/>
            <a:ext cx="4318766" cy="5112568"/>
          </a:xfrm>
        </p:spPr>
        <p:txBody>
          <a:bodyPr>
            <a:noAutofit/>
          </a:bodyPr>
          <a:lstStyle/>
          <a:p>
            <a:pPr marL="265113" indent="-255588">
              <a:spcBef>
                <a:spcPts val="1000"/>
              </a:spcBef>
            </a:pPr>
            <a:r>
              <a:rPr lang="en-GB" sz="1800" dirty="0"/>
              <a:t>This vanguard learning guide focuses on sub-element </a:t>
            </a:r>
            <a:r>
              <a:rPr lang="en-GB" sz="1800" b="1" dirty="0"/>
              <a:t>1.3: Hydration and Nutrition</a:t>
            </a:r>
            <a:r>
              <a:rPr lang="en-GB" sz="1800" dirty="0"/>
              <a:t>.</a:t>
            </a:r>
          </a:p>
          <a:p>
            <a:pPr marL="265113" indent="-255588">
              <a:spcBef>
                <a:spcPts val="1000"/>
              </a:spcBef>
            </a:pPr>
            <a:r>
              <a:rPr lang="en-GB" sz="1800" dirty="0"/>
              <a:t>Poor hydration and poor nutrition can often lead to confusion, falls, and poor health; therefore, an important role of primary care support to a care home is to ensure that each resident’s hydration and nutrition is well managed. </a:t>
            </a:r>
          </a:p>
          <a:p>
            <a:pPr marL="265113" indent="-255588">
              <a:spcBef>
                <a:spcPts val="1000"/>
              </a:spcBef>
            </a:pPr>
            <a:r>
              <a:rPr lang="en-GB" sz="1800" dirty="0"/>
              <a:t>Good nutrition and hydration is one of the most fundamental and basic of needs, and underpins health and wellbeing, so it is essential that an EHCH care model gets this right for the people it matters the most to.</a:t>
            </a:r>
          </a:p>
          <a:p>
            <a:pPr marL="265113" indent="-255588">
              <a:spcBef>
                <a:spcPts val="1000"/>
              </a:spcBef>
            </a:pPr>
            <a:endParaRPr lang="en-GB" sz="18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9680" y="980728"/>
            <a:ext cx="4469255" cy="52065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ular Callout 2"/>
          <p:cNvSpPr/>
          <p:nvPr/>
        </p:nvSpPr>
        <p:spPr>
          <a:xfrm>
            <a:off x="344488" y="1340768"/>
            <a:ext cx="4801920" cy="1080120"/>
          </a:xfrm>
          <a:custGeom>
            <a:avLst/>
            <a:gdLst>
              <a:gd name="connsiteX0" fmla="*/ 0 w 4392488"/>
              <a:gd name="connsiteY0" fmla="*/ 0 h 1080120"/>
              <a:gd name="connsiteX1" fmla="*/ 2562285 w 4392488"/>
              <a:gd name="connsiteY1" fmla="*/ 0 h 1080120"/>
              <a:gd name="connsiteX2" fmla="*/ 2562285 w 4392488"/>
              <a:gd name="connsiteY2" fmla="*/ 0 h 1080120"/>
              <a:gd name="connsiteX3" fmla="*/ 3660407 w 4392488"/>
              <a:gd name="connsiteY3" fmla="*/ 0 h 1080120"/>
              <a:gd name="connsiteX4" fmla="*/ 4392488 w 4392488"/>
              <a:gd name="connsiteY4" fmla="*/ 0 h 1080120"/>
              <a:gd name="connsiteX5" fmla="*/ 4392488 w 4392488"/>
              <a:gd name="connsiteY5" fmla="*/ 180020 h 1080120"/>
              <a:gd name="connsiteX6" fmla="*/ 4839819 w 4392488"/>
              <a:gd name="connsiteY6" fmla="*/ 420534 h 1080120"/>
              <a:gd name="connsiteX7" fmla="*/ 4392488 w 4392488"/>
              <a:gd name="connsiteY7" fmla="*/ 450050 h 1080120"/>
              <a:gd name="connsiteX8" fmla="*/ 4392488 w 4392488"/>
              <a:gd name="connsiteY8" fmla="*/ 1080120 h 1080120"/>
              <a:gd name="connsiteX9" fmla="*/ 3660407 w 4392488"/>
              <a:gd name="connsiteY9" fmla="*/ 1080120 h 1080120"/>
              <a:gd name="connsiteX10" fmla="*/ 2562285 w 4392488"/>
              <a:gd name="connsiteY10" fmla="*/ 1080120 h 1080120"/>
              <a:gd name="connsiteX11" fmla="*/ 2562285 w 4392488"/>
              <a:gd name="connsiteY11" fmla="*/ 1080120 h 1080120"/>
              <a:gd name="connsiteX12" fmla="*/ 0 w 4392488"/>
              <a:gd name="connsiteY12" fmla="*/ 1080120 h 1080120"/>
              <a:gd name="connsiteX13" fmla="*/ 0 w 4392488"/>
              <a:gd name="connsiteY13" fmla="*/ 450050 h 1080120"/>
              <a:gd name="connsiteX14" fmla="*/ 0 w 4392488"/>
              <a:gd name="connsiteY14" fmla="*/ 180020 h 1080120"/>
              <a:gd name="connsiteX15" fmla="*/ 0 w 4392488"/>
              <a:gd name="connsiteY15" fmla="*/ 180020 h 1080120"/>
              <a:gd name="connsiteX16" fmla="*/ 0 w 4392488"/>
              <a:gd name="connsiteY16" fmla="*/ 0 h 1080120"/>
              <a:gd name="connsiteX0" fmla="*/ 0 w 4839819"/>
              <a:gd name="connsiteY0" fmla="*/ 0 h 1080120"/>
              <a:gd name="connsiteX1" fmla="*/ 2562285 w 4839819"/>
              <a:gd name="connsiteY1" fmla="*/ 0 h 1080120"/>
              <a:gd name="connsiteX2" fmla="*/ 2562285 w 4839819"/>
              <a:gd name="connsiteY2" fmla="*/ 0 h 1080120"/>
              <a:gd name="connsiteX3" fmla="*/ 3660407 w 4839819"/>
              <a:gd name="connsiteY3" fmla="*/ 0 h 1080120"/>
              <a:gd name="connsiteX4" fmla="*/ 4392488 w 4839819"/>
              <a:gd name="connsiteY4" fmla="*/ 0 h 1080120"/>
              <a:gd name="connsiteX5" fmla="*/ 4392488 w 4839819"/>
              <a:gd name="connsiteY5" fmla="*/ 180020 h 1080120"/>
              <a:gd name="connsiteX6" fmla="*/ 4839819 w 4839819"/>
              <a:gd name="connsiteY6" fmla="*/ 420534 h 1080120"/>
              <a:gd name="connsiteX7" fmla="*/ 4392488 w 4839819"/>
              <a:gd name="connsiteY7" fmla="*/ 450050 h 1080120"/>
              <a:gd name="connsiteX8" fmla="*/ 4392488 w 4839819"/>
              <a:gd name="connsiteY8" fmla="*/ 1080120 h 1080120"/>
              <a:gd name="connsiteX9" fmla="*/ 3660407 w 4839819"/>
              <a:gd name="connsiteY9" fmla="*/ 1080120 h 1080120"/>
              <a:gd name="connsiteX10" fmla="*/ 2562285 w 4839819"/>
              <a:gd name="connsiteY10" fmla="*/ 1080120 h 1080120"/>
              <a:gd name="connsiteX11" fmla="*/ 1470464 w 4839819"/>
              <a:gd name="connsiteY11" fmla="*/ 1052825 h 1080120"/>
              <a:gd name="connsiteX12" fmla="*/ 0 w 4839819"/>
              <a:gd name="connsiteY12" fmla="*/ 1080120 h 1080120"/>
              <a:gd name="connsiteX13" fmla="*/ 0 w 4839819"/>
              <a:gd name="connsiteY13" fmla="*/ 450050 h 1080120"/>
              <a:gd name="connsiteX14" fmla="*/ 0 w 4839819"/>
              <a:gd name="connsiteY14" fmla="*/ 180020 h 1080120"/>
              <a:gd name="connsiteX15" fmla="*/ 0 w 4839819"/>
              <a:gd name="connsiteY15" fmla="*/ 180020 h 1080120"/>
              <a:gd name="connsiteX16" fmla="*/ 0 w 4839819"/>
              <a:gd name="connsiteY16" fmla="*/ 0 h 1080120"/>
              <a:gd name="connsiteX0" fmla="*/ 0 w 4839819"/>
              <a:gd name="connsiteY0" fmla="*/ 0 h 1080120"/>
              <a:gd name="connsiteX1" fmla="*/ 2562285 w 4839819"/>
              <a:gd name="connsiteY1" fmla="*/ 0 h 1080120"/>
              <a:gd name="connsiteX2" fmla="*/ 2562285 w 4839819"/>
              <a:gd name="connsiteY2" fmla="*/ 0 h 1080120"/>
              <a:gd name="connsiteX3" fmla="*/ 3660407 w 4839819"/>
              <a:gd name="connsiteY3" fmla="*/ 0 h 1080120"/>
              <a:gd name="connsiteX4" fmla="*/ 4392488 w 4839819"/>
              <a:gd name="connsiteY4" fmla="*/ 0 h 1080120"/>
              <a:gd name="connsiteX5" fmla="*/ 4392488 w 4839819"/>
              <a:gd name="connsiteY5" fmla="*/ 180020 h 1080120"/>
              <a:gd name="connsiteX6" fmla="*/ 4839819 w 4839819"/>
              <a:gd name="connsiteY6" fmla="*/ 420534 h 1080120"/>
              <a:gd name="connsiteX7" fmla="*/ 4392488 w 4839819"/>
              <a:gd name="connsiteY7" fmla="*/ 450050 h 1080120"/>
              <a:gd name="connsiteX8" fmla="*/ 4392488 w 4839819"/>
              <a:gd name="connsiteY8" fmla="*/ 1080120 h 1080120"/>
              <a:gd name="connsiteX9" fmla="*/ 3660407 w 4839819"/>
              <a:gd name="connsiteY9" fmla="*/ 1080120 h 1080120"/>
              <a:gd name="connsiteX10" fmla="*/ 2562285 w 4839819"/>
              <a:gd name="connsiteY10" fmla="*/ 1080120 h 1080120"/>
              <a:gd name="connsiteX11" fmla="*/ 1511407 w 4839819"/>
              <a:gd name="connsiteY11" fmla="*/ 1080120 h 1080120"/>
              <a:gd name="connsiteX12" fmla="*/ 0 w 4839819"/>
              <a:gd name="connsiteY12" fmla="*/ 1080120 h 1080120"/>
              <a:gd name="connsiteX13" fmla="*/ 0 w 4839819"/>
              <a:gd name="connsiteY13" fmla="*/ 450050 h 1080120"/>
              <a:gd name="connsiteX14" fmla="*/ 0 w 4839819"/>
              <a:gd name="connsiteY14" fmla="*/ 180020 h 1080120"/>
              <a:gd name="connsiteX15" fmla="*/ 0 w 4839819"/>
              <a:gd name="connsiteY15" fmla="*/ 180020 h 1080120"/>
              <a:gd name="connsiteX16" fmla="*/ 0 w 4839819"/>
              <a:gd name="connsiteY16" fmla="*/ 0 h 1080120"/>
              <a:gd name="connsiteX0" fmla="*/ 0 w 4839819"/>
              <a:gd name="connsiteY0" fmla="*/ 0 h 1080120"/>
              <a:gd name="connsiteX1" fmla="*/ 2562285 w 4839819"/>
              <a:gd name="connsiteY1" fmla="*/ 0 h 1080120"/>
              <a:gd name="connsiteX2" fmla="*/ 2562285 w 4839819"/>
              <a:gd name="connsiteY2" fmla="*/ 0 h 1080120"/>
              <a:gd name="connsiteX3" fmla="*/ 3660407 w 4839819"/>
              <a:gd name="connsiteY3" fmla="*/ 0 h 1080120"/>
              <a:gd name="connsiteX4" fmla="*/ 4392488 w 4839819"/>
              <a:gd name="connsiteY4" fmla="*/ 0 h 1080120"/>
              <a:gd name="connsiteX5" fmla="*/ 4392488 w 4839819"/>
              <a:gd name="connsiteY5" fmla="*/ 180020 h 1080120"/>
              <a:gd name="connsiteX6" fmla="*/ 4839819 w 4839819"/>
              <a:gd name="connsiteY6" fmla="*/ 420534 h 1080120"/>
              <a:gd name="connsiteX7" fmla="*/ 4392488 w 4839819"/>
              <a:gd name="connsiteY7" fmla="*/ 450050 h 1080120"/>
              <a:gd name="connsiteX8" fmla="*/ 4392488 w 4839819"/>
              <a:gd name="connsiteY8" fmla="*/ 1080120 h 1080120"/>
              <a:gd name="connsiteX9" fmla="*/ 3660407 w 4839819"/>
              <a:gd name="connsiteY9" fmla="*/ 1080120 h 1080120"/>
              <a:gd name="connsiteX10" fmla="*/ 2562285 w 4839819"/>
              <a:gd name="connsiteY10" fmla="*/ 1080120 h 1080120"/>
              <a:gd name="connsiteX11" fmla="*/ 1511407 w 4839819"/>
              <a:gd name="connsiteY11" fmla="*/ 1080120 h 1080120"/>
              <a:gd name="connsiteX12" fmla="*/ 0 w 4839819"/>
              <a:gd name="connsiteY12" fmla="*/ 1080120 h 1080120"/>
              <a:gd name="connsiteX13" fmla="*/ 0 w 4839819"/>
              <a:gd name="connsiteY13" fmla="*/ 450050 h 1080120"/>
              <a:gd name="connsiteX14" fmla="*/ 0 w 4839819"/>
              <a:gd name="connsiteY14" fmla="*/ 180020 h 1080120"/>
              <a:gd name="connsiteX15" fmla="*/ 0 w 4839819"/>
              <a:gd name="connsiteY15" fmla="*/ 180020 h 1080120"/>
              <a:gd name="connsiteX16" fmla="*/ 0 w 4839819"/>
              <a:gd name="connsiteY16" fmla="*/ 0 h 1080120"/>
              <a:gd name="connsiteX0" fmla="*/ 0 w 4839819"/>
              <a:gd name="connsiteY0" fmla="*/ 0 h 1080120"/>
              <a:gd name="connsiteX1" fmla="*/ 2562285 w 4839819"/>
              <a:gd name="connsiteY1" fmla="*/ 0 h 1080120"/>
              <a:gd name="connsiteX2" fmla="*/ 2562285 w 4839819"/>
              <a:gd name="connsiteY2" fmla="*/ 0 h 1080120"/>
              <a:gd name="connsiteX3" fmla="*/ 3660407 w 4839819"/>
              <a:gd name="connsiteY3" fmla="*/ 0 h 1080120"/>
              <a:gd name="connsiteX4" fmla="*/ 4392488 w 4839819"/>
              <a:gd name="connsiteY4" fmla="*/ 0 h 1080120"/>
              <a:gd name="connsiteX5" fmla="*/ 4392488 w 4839819"/>
              <a:gd name="connsiteY5" fmla="*/ 180020 h 1080120"/>
              <a:gd name="connsiteX6" fmla="*/ 4839819 w 4839819"/>
              <a:gd name="connsiteY6" fmla="*/ 420534 h 1080120"/>
              <a:gd name="connsiteX7" fmla="*/ 4392488 w 4839819"/>
              <a:gd name="connsiteY7" fmla="*/ 450050 h 1080120"/>
              <a:gd name="connsiteX8" fmla="*/ 4392488 w 4839819"/>
              <a:gd name="connsiteY8" fmla="*/ 1080120 h 1080120"/>
              <a:gd name="connsiteX9" fmla="*/ 3660407 w 4839819"/>
              <a:gd name="connsiteY9" fmla="*/ 1080120 h 1080120"/>
              <a:gd name="connsiteX10" fmla="*/ 1497759 w 4839819"/>
              <a:gd name="connsiteY10" fmla="*/ 302197 h 1080120"/>
              <a:gd name="connsiteX11" fmla="*/ 1511407 w 4839819"/>
              <a:gd name="connsiteY11" fmla="*/ 1080120 h 1080120"/>
              <a:gd name="connsiteX12" fmla="*/ 0 w 4839819"/>
              <a:gd name="connsiteY12" fmla="*/ 1080120 h 1080120"/>
              <a:gd name="connsiteX13" fmla="*/ 0 w 4839819"/>
              <a:gd name="connsiteY13" fmla="*/ 450050 h 1080120"/>
              <a:gd name="connsiteX14" fmla="*/ 0 w 4839819"/>
              <a:gd name="connsiteY14" fmla="*/ 180020 h 1080120"/>
              <a:gd name="connsiteX15" fmla="*/ 0 w 4839819"/>
              <a:gd name="connsiteY15" fmla="*/ 180020 h 1080120"/>
              <a:gd name="connsiteX16" fmla="*/ 0 w 4839819"/>
              <a:gd name="connsiteY16" fmla="*/ 0 h 1080120"/>
              <a:gd name="connsiteX0" fmla="*/ 0 w 4839819"/>
              <a:gd name="connsiteY0" fmla="*/ 0 h 1080120"/>
              <a:gd name="connsiteX1" fmla="*/ 2562285 w 4839819"/>
              <a:gd name="connsiteY1" fmla="*/ 0 h 1080120"/>
              <a:gd name="connsiteX2" fmla="*/ 2562285 w 4839819"/>
              <a:gd name="connsiteY2" fmla="*/ 0 h 1080120"/>
              <a:gd name="connsiteX3" fmla="*/ 3660407 w 4839819"/>
              <a:gd name="connsiteY3" fmla="*/ 0 h 1080120"/>
              <a:gd name="connsiteX4" fmla="*/ 4392488 w 4839819"/>
              <a:gd name="connsiteY4" fmla="*/ 0 h 1080120"/>
              <a:gd name="connsiteX5" fmla="*/ 4392488 w 4839819"/>
              <a:gd name="connsiteY5" fmla="*/ 180020 h 1080120"/>
              <a:gd name="connsiteX6" fmla="*/ 4839819 w 4839819"/>
              <a:gd name="connsiteY6" fmla="*/ 420534 h 1080120"/>
              <a:gd name="connsiteX7" fmla="*/ 4392488 w 4839819"/>
              <a:gd name="connsiteY7" fmla="*/ 450050 h 1080120"/>
              <a:gd name="connsiteX8" fmla="*/ 4392488 w 4839819"/>
              <a:gd name="connsiteY8" fmla="*/ 1080120 h 1080120"/>
              <a:gd name="connsiteX9" fmla="*/ 3660407 w 4839819"/>
              <a:gd name="connsiteY9" fmla="*/ 1080120 h 1080120"/>
              <a:gd name="connsiteX10" fmla="*/ 1497759 w 4839819"/>
              <a:gd name="connsiteY10" fmla="*/ 302197 h 1080120"/>
              <a:gd name="connsiteX11" fmla="*/ 1511407 w 4839819"/>
              <a:gd name="connsiteY11" fmla="*/ 1080120 h 1080120"/>
              <a:gd name="connsiteX12" fmla="*/ 0 w 4839819"/>
              <a:gd name="connsiteY12" fmla="*/ 1080120 h 1080120"/>
              <a:gd name="connsiteX13" fmla="*/ 0 w 4839819"/>
              <a:gd name="connsiteY13" fmla="*/ 450050 h 1080120"/>
              <a:gd name="connsiteX14" fmla="*/ 0 w 4839819"/>
              <a:gd name="connsiteY14" fmla="*/ 180020 h 1080120"/>
              <a:gd name="connsiteX15" fmla="*/ 0 w 4839819"/>
              <a:gd name="connsiteY15" fmla="*/ 180020 h 1080120"/>
              <a:gd name="connsiteX16" fmla="*/ 0 w 4839819"/>
              <a:gd name="connsiteY16" fmla="*/ 0 h 1080120"/>
              <a:gd name="connsiteX0" fmla="*/ 0 w 4839819"/>
              <a:gd name="connsiteY0" fmla="*/ 0 h 1080120"/>
              <a:gd name="connsiteX1" fmla="*/ 2562285 w 4839819"/>
              <a:gd name="connsiteY1" fmla="*/ 0 h 1080120"/>
              <a:gd name="connsiteX2" fmla="*/ 2562285 w 4839819"/>
              <a:gd name="connsiteY2" fmla="*/ 0 h 1080120"/>
              <a:gd name="connsiteX3" fmla="*/ 3660407 w 4839819"/>
              <a:gd name="connsiteY3" fmla="*/ 0 h 1080120"/>
              <a:gd name="connsiteX4" fmla="*/ 4392488 w 4839819"/>
              <a:gd name="connsiteY4" fmla="*/ 0 h 1080120"/>
              <a:gd name="connsiteX5" fmla="*/ 4392488 w 4839819"/>
              <a:gd name="connsiteY5" fmla="*/ 180020 h 1080120"/>
              <a:gd name="connsiteX6" fmla="*/ 4839819 w 4839819"/>
              <a:gd name="connsiteY6" fmla="*/ 420534 h 1080120"/>
              <a:gd name="connsiteX7" fmla="*/ 4392488 w 4839819"/>
              <a:gd name="connsiteY7" fmla="*/ 450050 h 1080120"/>
              <a:gd name="connsiteX8" fmla="*/ 4392488 w 4839819"/>
              <a:gd name="connsiteY8" fmla="*/ 1080120 h 1080120"/>
              <a:gd name="connsiteX9" fmla="*/ 3660407 w 4839819"/>
              <a:gd name="connsiteY9" fmla="*/ 1080120 h 1080120"/>
              <a:gd name="connsiteX10" fmla="*/ 1497759 w 4839819"/>
              <a:gd name="connsiteY10" fmla="*/ 302197 h 1080120"/>
              <a:gd name="connsiteX11" fmla="*/ 1511407 w 4839819"/>
              <a:gd name="connsiteY11" fmla="*/ 1080120 h 1080120"/>
              <a:gd name="connsiteX12" fmla="*/ 0 w 4839819"/>
              <a:gd name="connsiteY12" fmla="*/ 1080120 h 1080120"/>
              <a:gd name="connsiteX13" fmla="*/ 0 w 4839819"/>
              <a:gd name="connsiteY13" fmla="*/ 450050 h 1080120"/>
              <a:gd name="connsiteX14" fmla="*/ 0 w 4839819"/>
              <a:gd name="connsiteY14" fmla="*/ 180020 h 1080120"/>
              <a:gd name="connsiteX15" fmla="*/ 0 w 4839819"/>
              <a:gd name="connsiteY15" fmla="*/ 180020 h 1080120"/>
              <a:gd name="connsiteX16" fmla="*/ 0 w 4839819"/>
              <a:gd name="connsiteY16" fmla="*/ 0 h 1080120"/>
              <a:gd name="connsiteX0" fmla="*/ 0 w 4839819"/>
              <a:gd name="connsiteY0" fmla="*/ 0 h 1080120"/>
              <a:gd name="connsiteX1" fmla="*/ 2562285 w 4839819"/>
              <a:gd name="connsiteY1" fmla="*/ 0 h 1080120"/>
              <a:gd name="connsiteX2" fmla="*/ 2562285 w 4839819"/>
              <a:gd name="connsiteY2" fmla="*/ 0 h 1080120"/>
              <a:gd name="connsiteX3" fmla="*/ 3660407 w 4839819"/>
              <a:gd name="connsiteY3" fmla="*/ 0 h 1080120"/>
              <a:gd name="connsiteX4" fmla="*/ 4392488 w 4839819"/>
              <a:gd name="connsiteY4" fmla="*/ 0 h 1080120"/>
              <a:gd name="connsiteX5" fmla="*/ 4392488 w 4839819"/>
              <a:gd name="connsiteY5" fmla="*/ 180020 h 1080120"/>
              <a:gd name="connsiteX6" fmla="*/ 4839819 w 4839819"/>
              <a:gd name="connsiteY6" fmla="*/ 420534 h 1080120"/>
              <a:gd name="connsiteX7" fmla="*/ 4392488 w 4839819"/>
              <a:gd name="connsiteY7" fmla="*/ 450050 h 1080120"/>
              <a:gd name="connsiteX8" fmla="*/ 4392488 w 4839819"/>
              <a:gd name="connsiteY8" fmla="*/ 1080120 h 1080120"/>
              <a:gd name="connsiteX9" fmla="*/ 3660407 w 4839819"/>
              <a:gd name="connsiteY9" fmla="*/ 1080120 h 1080120"/>
              <a:gd name="connsiteX10" fmla="*/ 1497759 w 4839819"/>
              <a:gd name="connsiteY10" fmla="*/ 261253 h 1080120"/>
              <a:gd name="connsiteX11" fmla="*/ 1511407 w 4839819"/>
              <a:gd name="connsiteY11" fmla="*/ 1080120 h 1080120"/>
              <a:gd name="connsiteX12" fmla="*/ 0 w 4839819"/>
              <a:gd name="connsiteY12" fmla="*/ 1080120 h 1080120"/>
              <a:gd name="connsiteX13" fmla="*/ 0 w 4839819"/>
              <a:gd name="connsiteY13" fmla="*/ 450050 h 1080120"/>
              <a:gd name="connsiteX14" fmla="*/ 0 w 4839819"/>
              <a:gd name="connsiteY14" fmla="*/ 180020 h 1080120"/>
              <a:gd name="connsiteX15" fmla="*/ 0 w 4839819"/>
              <a:gd name="connsiteY15" fmla="*/ 180020 h 1080120"/>
              <a:gd name="connsiteX16" fmla="*/ 0 w 4839819"/>
              <a:gd name="connsiteY16" fmla="*/ 0 h 1080120"/>
              <a:gd name="connsiteX0" fmla="*/ 0 w 4839819"/>
              <a:gd name="connsiteY0" fmla="*/ 0 h 1080120"/>
              <a:gd name="connsiteX1" fmla="*/ 2562285 w 4839819"/>
              <a:gd name="connsiteY1" fmla="*/ 0 h 1080120"/>
              <a:gd name="connsiteX2" fmla="*/ 2562285 w 4839819"/>
              <a:gd name="connsiteY2" fmla="*/ 0 h 1080120"/>
              <a:gd name="connsiteX3" fmla="*/ 3660407 w 4839819"/>
              <a:gd name="connsiteY3" fmla="*/ 0 h 1080120"/>
              <a:gd name="connsiteX4" fmla="*/ 4392488 w 4839819"/>
              <a:gd name="connsiteY4" fmla="*/ 0 h 1080120"/>
              <a:gd name="connsiteX5" fmla="*/ 4597205 w 4839819"/>
              <a:gd name="connsiteY5" fmla="*/ 139077 h 1080120"/>
              <a:gd name="connsiteX6" fmla="*/ 4839819 w 4839819"/>
              <a:gd name="connsiteY6" fmla="*/ 420534 h 1080120"/>
              <a:gd name="connsiteX7" fmla="*/ 4392488 w 4839819"/>
              <a:gd name="connsiteY7" fmla="*/ 450050 h 1080120"/>
              <a:gd name="connsiteX8" fmla="*/ 4392488 w 4839819"/>
              <a:gd name="connsiteY8" fmla="*/ 1080120 h 1080120"/>
              <a:gd name="connsiteX9" fmla="*/ 3660407 w 4839819"/>
              <a:gd name="connsiteY9" fmla="*/ 1080120 h 1080120"/>
              <a:gd name="connsiteX10" fmla="*/ 1497759 w 4839819"/>
              <a:gd name="connsiteY10" fmla="*/ 261253 h 1080120"/>
              <a:gd name="connsiteX11" fmla="*/ 1511407 w 4839819"/>
              <a:gd name="connsiteY11" fmla="*/ 1080120 h 1080120"/>
              <a:gd name="connsiteX12" fmla="*/ 0 w 4839819"/>
              <a:gd name="connsiteY12" fmla="*/ 1080120 h 1080120"/>
              <a:gd name="connsiteX13" fmla="*/ 0 w 4839819"/>
              <a:gd name="connsiteY13" fmla="*/ 450050 h 1080120"/>
              <a:gd name="connsiteX14" fmla="*/ 0 w 4839819"/>
              <a:gd name="connsiteY14" fmla="*/ 180020 h 1080120"/>
              <a:gd name="connsiteX15" fmla="*/ 0 w 4839819"/>
              <a:gd name="connsiteY15" fmla="*/ 180020 h 1080120"/>
              <a:gd name="connsiteX16" fmla="*/ 0 w 4839819"/>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597205 w 5058183"/>
              <a:gd name="connsiteY5" fmla="*/ 139077 h 1080120"/>
              <a:gd name="connsiteX6" fmla="*/ 5058183 w 5058183"/>
              <a:gd name="connsiteY6" fmla="*/ 243113 h 1080120"/>
              <a:gd name="connsiteX7" fmla="*/ 4392488 w 5058183"/>
              <a:gd name="connsiteY7" fmla="*/ 450050 h 1080120"/>
              <a:gd name="connsiteX8" fmla="*/ 4392488 w 5058183"/>
              <a:gd name="connsiteY8" fmla="*/ 1080120 h 1080120"/>
              <a:gd name="connsiteX9" fmla="*/ 3660407 w 5058183"/>
              <a:gd name="connsiteY9" fmla="*/ 1080120 h 1080120"/>
              <a:gd name="connsiteX10" fmla="*/ 1497759 w 5058183"/>
              <a:gd name="connsiteY10" fmla="*/ 261253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597205 w 5058183"/>
              <a:gd name="connsiteY5" fmla="*/ 139077 h 1080120"/>
              <a:gd name="connsiteX6" fmla="*/ 5058183 w 5058183"/>
              <a:gd name="connsiteY6" fmla="*/ 243113 h 1080120"/>
              <a:gd name="connsiteX7" fmla="*/ 4406135 w 5058183"/>
              <a:gd name="connsiteY7" fmla="*/ 272630 h 1080120"/>
              <a:gd name="connsiteX8" fmla="*/ 4392488 w 5058183"/>
              <a:gd name="connsiteY8" fmla="*/ 1080120 h 1080120"/>
              <a:gd name="connsiteX9" fmla="*/ 3660407 w 5058183"/>
              <a:gd name="connsiteY9" fmla="*/ 1080120 h 1080120"/>
              <a:gd name="connsiteX10" fmla="*/ 1497759 w 5058183"/>
              <a:gd name="connsiteY10" fmla="*/ 261253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597205 w 5058183"/>
              <a:gd name="connsiteY5" fmla="*/ 139077 h 1080120"/>
              <a:gd name="connsiteX6" fmla="*/ 5058183 w 5058183"/>
              <a:gd name="connsiteY6" fmla="*/ 243113 h 1080120"/>
              <a:gd name="connsiteX7" fmla="*/ 4406135 w 5058183"/>
              <a:gd name="connsiteY7" fmla="*/ 272630 h 1080120"/>
              <a:gd name="connsiteX8" fmla="*/ 3710100 w 5058183"/>
              <a:gd name="connsiteY8" fmla="*/ 302197 h 1080120"/>
              <a:gd name="connsiteX9" fmla="*/ 3660407 w 5058183"/>
              <a:gd name="connsiteY9" fmla="*/ 1080120 h 1080120"/>
              <a:gd name="connsiteX10" fmla="*/ 1497759 w 5058183"/>
              <a:gd name="connsiteY10" fmla="*/ 261253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597205 w 5058183"/>
              <a:gd name="connsiteY5" fmla="*/ 139077 h 1080120"/>
              <a:gd name="connsiteX6" fmla="*/ 5058183 w 5058183"/>
              <a:gd name="connsiteY6" fmla="*/ 243113 h 1080120"/>
              <a:gd name="connsiteX7" fmla="*/ 4406135 w 5058183"/>
              <a:gd name="connsiteY7" fmla="*/ 272630 h 1080120"/>
              <a:gd name="connsiteX8" fmla="*/ 3710100 w 5058183"/>
              <a:gd name="connsiteY8" fmla="*/ 302197 h 1080120"/>
              <a:gd name="connsiteX9" fmla="*/ 2950724 w 5058183"/>
              <a:gd name="connsiteY9" fmla="*/ 302198 h 1080120"/>
              <a:gd name="connsiteX10" fmla="*/ 1497759 w 5058183"/>
              <a:gd name="connsiteY10" fmla="*/ 261253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597205 w 5058183"/>
              <a:gd name="connsiteY5" fmla="*/ 139077 h 1080120"/>
              <a:gd name="connsiteX6" fmla="*/ 5058183 w 5058183"/>
              <a:gd name="connsiteY6" fmla="*/ 243113 h 1080120"/>
              <a:gd name="connsiteX7" fmla="*/ 4406135 w 5058183"/>
              <a:gd name="connsiteY7" fmla="*/ 272630 h 1080120"/>
              <a:gd name="connsiteX8" fmla="*/ 3710100 w 5058183"/>
              <a:gd name="connsiteY8" fmla="*/ 302197 h 1080120"/>
              <a:gd name="connsiteX9" fmla="*/ 2950724 w 5058183"/>
              <a:gd name="connsiteY9" fmla="*/ 302198 h 1080120"/>
              <a:gd name="connsiteX10" fmla="*/ 1470463 w 5058183"/>
              <a:gd name="connsiteY10" fmla="*/ 274901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597205 w 5058183"/>
              <a:gd name="connsiteY5" fmla="*/ 139077 h 1080120"/>
              <a:gd name="connsiteX6" fmla="*/ 5058183 w 5058183"/>
              <a:gd name="connsiteY6" fmla="*/ 243113 h 1080120"/>
              <a:gd name="connsiteX7" fmla="*/ 4406135 w 5058183"/>
              <a:gd name="connsiteY7" fmla="*/ 272630 h 1080120"/>
              <a:gd name="connsiteX8" fmla="*/ 3710100 w 5058183"/>
              <a:gd name="connsiteY8" fmla="*/ 302197 h 1080120"/>
              <a:gd name="connsiteX9" fmla="*/ 2950724 w 5058183"/>
              <a:gd name="connsiteY9" fmla="*/ 302198 h 1080120"/>
              <a:gd name="connsiteX10" fmla="*/ 1470463 w 5058183"/>
              <a:gd name="connsiteY10" fmla="*/ 274901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597205 w 5058183"/>
              <a:gd name="connsiteY5" fmla="*/ 139077 h 1080120"/>
              <a:gd name="connsiteX6" fmla="*/ 5058183 w 5058183"/>
              <a:gd name="connsiteY6" fmla="*/ 243113 h 1080120"/>
              <a:gd name="connsiteX7" fmla="*/ 4406135 w 5058183"/>
              <a:gd name="connsiteY7" fmla="*/ 272630 h 1080120"/>
              <a:gd name="connsiteX8" fmla="*/ 3710100 w 5058183"/>
              <a:gd name="connsiteY8" fmla="*/ 302197 h 1080120"/>
              <a:gd name="connsiteX9" fmla="*/ 2950724 w 5058183"/>
              <a:gd name="connsiteY9" fmla="*/ 302198 h 1080120"/>
              <a:gd name="connsiteX10" fmla="*/ 1511407 w 5058183"/>
              <a:gd name="connsiteY10" fmla="*/ 274901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597205 w 5058183"/>
              <a:gd name="connsiteY5" fmla="*/ 139077 h 1080120"/>
              <a:gd name="connsiteX6" fmla="*/ 5058183 w 5058183"/>
              <a:gd name="connsiteY6" fmla="*/ 243113 h 1080120"/>
              <a:gd name="connsiteX7" fmla="*/ 4406135 w 5058183"/>
              <a:gd name="connsiteY7" fmla="*/ 272630 h 1080120"/>
              <a:gd name="connsiteX8" fmla="*/ 3710100 w 5058183"/>
              <a:gd name="connsiteY8" fmla="*/ 302197 h 1080120"/>
              <a:gd name="connsiteX9" fmla="*/ 2950724 w 5058183"/>
              <a:gd name="connsiteY9" fmla="*/ 302198 h 1080120"/>
              <a:gd name="connsiteX10" fmla="*/ 1525055 w 5058183"/>
              <a:gd name="connsiteY10" fmla="*/ 315844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597205 w 5058183"/>
              <a:gd name="connsiteY5" fmla="*/ 139077 h 1080120"/>
              <a:gd name="connsiteX6" fmla="*/ 5058183 w 5058183"/>
              <a:gd name="connsiteY6" fmla="*/ 243113 h 1080120"/>
              <a:gd name="connsiteX7" fmla="*/ 4406135 w 5058183"/>
              <a:gd name="connsiteY7" fmla="*/ 272630 h 1080120"/>
              <a:gd name="connsiteX8" fmla="*/ 3710100 w 5058183"/>
              <a:gd name="connsiteY8" fmla="*/ 302197 h 1080120"/>
              <a:gd name="connsiteX9" fmla="*/ 2950724 w 5058183"/>
              <a:gd name="connsiteY9" fmla="*/ 302198 h 1080120"/>
              <a:gd name="connsiteX10" fmla="*/ 1538703 w 5058183"/>
              <a:gd name="connsiteY10" fmla="*/ 288549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597205 w 5058183"/>
              <a:gd name="connsiteY5" fmla="*/ 139077 h 1080120"/>
              <a:gd name="connsiteX6" fmla="*/ 5058183 w 5058183"/>
              <a:gd name="connsiteY6" fmla="*/ 243113 h 1080120"/>
              <a:gd name="connsiteX7" fmla="*/ 4351544 w 5058183"/>
              <a:gd name="connsiteY7" fmla="*/ 286277 h 1080120"/>
              <a:gd name="connsiteX8" fmla="*/ 3710100 w 5058183"/>
              <a:gd name="connsiteY8" fmla="*/ 302197 h 1080120"/>
              <a:gd name="connsiteX9" fmla="*/ 2950724 w 5058183"/>
              <a:gd name="connsiteY9" fmla="*/ 302198 h 1080120"/>
              <a:gd name="connsiteX10" fmla="*/ 1538703 w 5058183"/>
              <a:gd name="connsiteY10" fmla="*/ 288549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597205 w 5058183"/>
              <a:gd name="connsiteY5" fmla="*/ 139077 h 1080120"/>
              <a:gd name="connsiteX6" fmla="*/ 5058183 w 5058183"/>
              <a:gd name="connsiteY6" fmla="*/ 243113 h 1080120"/>
              <a:gd name="connsiteX7" fmla="*/ 4351544 w 5058183"/>
              <a:gd name="connsiteY7" fmla="*/ 286277 h 1080120"/>
              <a:gd name="connsiteX8" fmla="*/ 3710100 w 5058183"/>
              <a:gd name="connsiteY8" fmla="*/ 302197 h 1080120"/>
              <a:gd name="connsiteX9" fmla="*/ 2950724 w 5058183"/>
              <a:gd name="connsiteY9" fmla="*/ 302198 h 1080120"/>
              <a:gd name="connsiteX10" fmla="*/ 1538703 w 5058183"/>
              <a:gd name="connsiteY10" fmla="*/ 288549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679092 w 5058183"/>
              <a:gd name="connsiteY5" fmla="*/ 125429 h 1080120"/>
              <a:gd name="connsiteX6" fmla="*/ 5058183 w 5058183"/>
              <a:gd name="connsiteY6" fmla="*/ 243113 h 1080120"/>
              <a:gd name="connsiteX7" fmla="*/ 4351544 w 5058183"/>
              <a:gd name="connsiteY7" fmla="*/ 286277 h 1080120"/>
              <a:gd name="connsiteX8" fmla="*/ 3710100 w 5058183"/>
              <a:gd name="connsiteY8" fmla="*/ 302197 h 1080120"/>
              <a:gd name="connsiteX9" fmla="*/ 2950724 w 5058183"/>
              <a:gd name="connsiteY9" fmla="*/ 302198 h 1080120"/>
              <a:gd name="connsiteX10" fmla="*/ 1538703 w 5058183"/>
              <a:gd name="connsiteY10" fmla="*/ 288549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679092 w 5058183"/>
              <a:gd name="connsiteY5" fmla="*/ 125429 h 1080120"/>
              <a:gd name="connsiteX6" fmla="*/ 5058183 w 5058183"/>
              <a:gd name="connsiteY6" fmla="*/ 243113 h 1080120"/>
              <a:gd name="connsiteX7" fmla="*/ 4351544 w 5058183"/>
              <a:gd name="connsiteY7" fmla="*/ 286277 h 1080120"/>
              <a:gd name="connsiteX8" fmla="*/ 3710100 w 5058183"/>
              <a:gd name="connsiteY8" fmla="*/ 302197 h 1080120"/>
              <a:gd name="connsiteX9" fmla="*/ 2950724 w 5058183"/>
              <a:gd name="connsiteY9" fmla="*/ 302198 h 1080120"/>
              <a:gd name="connsiteX10" fmla="*/ 1497760 w 5058183"/>
              <a:gd name="connsiteY10" fmla="*/ 302197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679092 w 5058183"/>
              <a:gd name="connsiteY5" fmla="*/ 125429 h 1080120"/>
              <a:gd name="connsiteX6" fmla="*/ 5058183 w 5058183"/>
              <a:gd name="connsiteY6" fmla="*/ 243113 h 1080120"/>
              <a:gd name="connsiteX7" fmla="*/ 4351544 w 5058183"/>
              <a:gd name="connsiteY7" fmla="*/ 286277 h 1080120"/>
              <a:gd name="connsiteX8" fmla="*/ 3710100 w 5058183"/>
              <a:gd name="connsiteY8" fmla="*/ 302197 h 1080120"/>
              <a:gd name="connsiteX9" fmla="*/ 2950724 w 5058183"/>
              <a:gd name="connsiteY9" fmla="*/ 302198 h 1080120"/>
              <a:gd name="connsiteX10" fmla="*/ 1484113 w 5058183"/>
              <a:gd name="connsiteY10" fmla="*/ 793516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679092 w 5058183"/>
              <a:gd name="connsiteY5" fmla="*/ 125429 h 1080120"/>
              <a:gd name="connsiteX6" fmla="*/ 5058183 w 5058183"/>
              <a:gd name="connsiteY6" fmla="*/ 243113 h 1080120"/>
              <a:gd name="connsiteX7" fmla="*/ 4351544 w 5058183"/>
              <a:gd name="connsiteY7" fmla="*/ 299925 h 1080120"/>
              <a:gd name="connsiteX8" fmla="*/ 3710100 w 5058183"/>
              <a:gd name="connsiteY8" fmla="*/ 302197 h 1080120"/>
              <a:gd name="connsiteX9" fmla="*/ 2950724 w 5058183"/>
              <a:gd name="connsiteY9" fmla="*/ 302198 h 1080120"/>
              <a:gd name="connsiteX10" fmla="*/ 1484113 w 5058183"/>
              <a:gd name="connsiteY10" fmla="*/ 793516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679092 w 5058183"/>
              <a:gd name="connsiteY5" fmla="*/ 125429 h 1080120"/>
              <a:gd name="connsiteX6" fmla="*/ 5058183 w 5058183"/>
              <a:gd name="connsiteY6" fmla="*/ 243113 h 1080120"/>
              <a:gd name="connsiteX7" fmla="*/ 4351544 w 5058183"/>
              <a:gd name="connsiteY7" fmla="*/ 299925 h 1080120"/>
              <a:gd name="connsiteX8" fmla="*/ 3710100 w 5058183"/>
              <a:gd name="connsiteY8" fmla="*/ 302197 h 1080120"/>
              <a:gd name="connsiteX9" fmla="*/ 4397387 w 5058183"/>
              <a:gd name="connsiteY9" fmla="*/ 779870 h 1080120"/>
              <a:gd name="connsiteX10" fmla="*/ 1484113 w 5058183"/>
              <a:gd name="connsiteY10" fmla="*/ 793516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679092 w 5058183"/>
              <a:gd name="connsiteY5" fmla="*/ 125429 h 1080120"/>
              <a:gd name="connsiteX6" fmla="*/ 5058183 w 5058183"/>
              <a:gd name="connsiteY6" fmla="*/ 243113 h 1080120"/>
              <a:gd name="connsiteX7" fmla="*/ 4351544 w 5058183"/>
              <a:gd name="connsiteY7" fmla="*/ 299925 h 1080120"/>
              <a:gd name="connsiteX8" fmla="*/ 4365192 w 5058183"/>
              <a:gd name="connsiteY8" fmla="*/ 547857 h 1080120"/>
              <a:gd name="connsiteX9" fmla="*/ 4397387 w 5058183"/>
              <a:gd name="connsiteY9" fmla="*/ 779870 h 1080120"/>
              <a:gd name="connsiteX10" fmla="*/ 1484113 w 5058183"/>
              <a:gd name="connsiteY10" fmla="*/ 793516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679092 w 5058183"/>
              <a:gd name="connsiteY5" fmla="*/ 125429 h 1080120"/>
              <a:gd name="connsiteX6" fmla="*/ 5058183 w 5058183"/>
              <a:gd name="connsiteY6" fmla="*/ 243113 h 1080120"/>
              <a:gd name="connsiteX7" fmla="*/ 1512809 w 5058183"/>
              <a:gd name="connsiteY7" fmla="*/ 545585 h 1080120"/>
              <a:gd name="connsiteX8" fmla="*/ 4365192 w 5058183"/>
              <a:gd name="connsiteY8" fmla="*/ 547857 h 1080120"/>
              <a:gd name="connsiteX9" fmla="*/ 4397387 w 5058183"/>
              <a:gd name="connsiteY9" fmla="*/ 779870 h 1080120"/>
              <a:gd name="connsiteX10" fmla="*/ 1484113 w 5058183"/>
              <a:gd name="connsiteY10" fmla="*/ 793516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679092 w 5058183"/>
              <a:gd name="connsiteY5" fmla="*/ 125429 h 1080120"/>
              <a:gd name="connsiteX6" fmla="*/ 5058183 w 5058183"/>
              <a:gd name="connsiteY6" fmla="*/ 243113 h 1080120"/>
              <a:gd name="connsiteX7" fmla="*/ 1458218 w 5058183"/>
              <a:gd name="connsiteY7" fmla="*/ 531937 h 1080120"/>
              <a:gd name="connsiteX8" fmla="*/ 4365192 w 5058183"/>
              <a:gd name="connsiteY8" fmla="*/ 547857 h 1080120"/>
              <a:gd name="connsiteX9" fmla="*/ 4397387 w 5058183"/>
              <a:gd name="connsiteY9" fmla="*/ 779870 h 1080120"/>
              <a:gd name="connsiteX10" fmla="*/ 1484113 w 5058183"/>
              <a:gd name="connsiteY10" fmla="*/ 793516 h 1080120"/>
              <a:gd name="connsiteX11" fmla="*/ 1511407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679092 w 5058183"/>
              <a:gd name="connsiteY5" fmla="*/ 125429 h 1080120"/>
              <a:gd name="connsiteX6" fmla="*/ 5058183 w 5058183"/>
              <a:gd name="connsiteY6" fmla="*/ 243113 h 1080120"/>
              <a:gd name="connsiteX7" fmla="*/ 1458218 w 5058183"/>
              <a:gd name="connsiteY7" fmla="*/ 531937 h 1080120"/>
              <a:gd name="connsiteX8" fmla="*/ 4365192 w 5058183"/>
              <a:gd name="connsiteY8" fmla="*/ 547857 h 1080120"/>
              <a:gd name="connsiteX9" fmla="*/ 4397387 w 5058183"/>
              <a:gd name="connsiteY9" fmla="*/ 779870 h 1080120"/>
              <a:gd name="connsiteX10" fmla="*/ 1484113 w 5058183"/>
              <a:gd name="connsiteY10" fmla="*/ 793516 h 1080120"/>
              <a:gd name="connsiteX11" fmla="*/ 1470464 w 5058183"/>
              <a:gd name="connsiteY11" fmla="*/ 1080120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5058183"/>
              <a:gd name="connsiteY0" fmla="*/ 0 h 1080120"/>
              <a:gd name="connsiteX1" fmla="*/ 2562285 w 5058183"/>
              <a:gd name="connsiteY1" fmla="*/ 0 h 1080120"/>
              <a:gd name="connsiteX2" fmla="*/ 2562285 w 5058183"/>
              <a:gd name="connsiteY2" fmla="*/ 0 h 1080120"/>
              <a:gd name="connsiteX3" fmla="*/ 3660407 w 5058183"/>
              <a:gd name="connsiteY3" fmla="*/ 0 h 1080120"/>
              <a:gd name="connsiteX4" fmla="*/ 4392488 w 5058183"/>
              <a:gd name="connsiteY4" fmla="*/ 0 h 1080120"/>
              <a:gd name="connsiteX5" fmla="*/ 4679092 w 5058183"/>
              <a:gd name="connsiteY5" fmla="*/ 125429 h 1080120"/>
              <a:gd name="connsiteX6" fmla="*/ 5058183 w 5058183"/>
              <a:gd name="connsiteY6" fmla="*/ 243113 h 1080120"/>
              <a:gd name="connsiteX7" fmla="*/ 1458218 w 5058183"/>
              <a:gd name="connsiteY7" fmla="*/ 531937 h 1080120"/>
              <a:gd name="connsiteX8" fmla="*/ 4365192 w 5058183"/>
              <a:gd name="connsiteY8" fmla="*/ 547857 h 1080120"/>
              <a:gd name="connsiteX9" fmla="*/ 4397387 w 5058183"/>
              <a:gd name="connsiteY9" fmla="*/ 779870 h 1080120"/>
              <a:gd name="connsiteX10" fmla="*/ 1484113 w 5058183"/>
              <a:gd name="connsiteY10" fmla="*/ 793516 h 1080120"/>
              <a:gd name="connsiteX11" fmla="*/ 1511407 w 5058183"/>
              <a:gd name="connsiteY11" fmla="*/ 1052824 h 1080120"/>
              <a:gd name="connsiteX12" fmla="*/ 0 w 5058183"/>
              <a:gd name="connsiteY12" fmla="*/ 1080120 h 1080120"/>
              <a:gd name="connsiteX13" fmla="*/ 0 w 5058183"/>
              <a:gd name="connsiteY13" fmla="*/ 450050 h 1080120"/>
              <a:gd name="connsiteX14" fmla="*/ 0 w 5058183"/>
              <a:gd name="connsiteY14" fmla="*/ 180020 h 1080120"/>
              <a:gd name="connsiteX15" fmla="*/ 0 w 5058183"/>
              <a:gd name="connsiteY15" fmla="*/ 180020 h 1080120"/>
              <a:gd name="connsiteX16" fmla="*/ 0 w 5058183"/>
              <a:gd name="connsiteY16" fmla="*/ 0 h 1080120"/>
              <a:gd name="connsiteX0" fmla="*/ 0 w 4679092"/>
              <a:gd name="connsiteY0" fmla="*/ 0 h 1080120"/>
              <a:gd name="connsiteX1" fmla="*/ 2562285 w 4679092"/>
              <a:gd name="connsiteY1" fmla="*/ 0 h 1080120"/>
              <a:gd name="connsiteX2" fmla="*/ 2562285 w 4679092"/>
              <a:gd name="connsiteY2" fmla="*/ 0 h 1080120"/>
              <a:gd name="connsiteX3" fmla="*/ 3660407 w 4679092"/>
              <a:gd name="connsiteY3" fmla="*/ 0 h 1080120"/>
              <a:gd name="connsiteX4" fmla="*/ 4392488 w 4679092"/>
              <a:gd name="connsiteY4" fmla="*/ 0 h 1080120"/>
              <a:gd name="connsiteX5" fmla="*/ 4679092 w 4679092"/>
              <a:gd name="connsiteY5" fmla="*/ 125429 h 1080120"/>
              <a:gd name="connsiteX6" fmla="*/ 1523413 w 4679092"/>
              <a:gd name="connsiteY6" fmla="*/ 284056 h 1080120"/>
              <a:gd name="connsiteX7" fmla="*/ 1458218 w 4679092"/>
              <a:gd name="connsiteY7" fmla="*/ 531937 h 1080120"/>
              <a:gd name="connsiteX8" fmla="*/ 4365192 w 4679092"/>
              <a:gd name="connsiteY8" fmla="*/ 547857 h 1080120"/>
              <a:gd name="connsiteX9" fmla="*/ 4397387 w 4679092"/>
              <a:gd name="connsiteY9" fmla="*/ 779870 h 1080120"/>
              <a:gd name="connsiteX10" fmla="*/ 1484113 w 4679092"/>
              <a:gd name="connsiteY10" fmla="*/ 793516 h 1080120"/>
              <a:gd name="connsiteX11" fmla="*/ 1511407 w 4679092"/>
              <a:gd name="connsiteY11" fmla="*/ 1052824 h 1080120"/>
              <a:gd name="connsiteX12" fmla="*/ 0 w 4679092"/>
              <a:gd name="connsiteY12" fmla="*/ 1080120 h 1080120"/>
              <a:gd name="connsiteX13" fmla="*/ 0 w 4679092"/>
              <a:gd name="connsiteY13" fmla="*/ 450050 h 1080120"/>
              <a:gd name="connsiteX14" fmla="*/ 0 w 4679092"/>
              <a:gd name="connsiteY14" fmla="*/ 180020 h 1080120"/>
              <a:gd name="connsiteX15" fmla="*/ 0 w 4679092"/>
              <a:gd name="connsiteY15" fmla="*/ 180020 h 1080120"/>
              <a:gd name="connsiteX16" fmla="*/ 0 w 4679092"/>
              <a:gd name="connsiteY16" fmla="*/ 0 h 1080120"/>
              <a:gd name="connsiteX0" fmla="*/ 0 w 4679092"/>
              <a:gd name="connsiteY0" fmla="*/ 0 h 1080120"/>
              <a:gd name="connsiteX1" fmla="*/ 2562285 w 4679092"/>
              <a:gd name="connsiteY1" fmla="*/ 0 h 1080120"/>
              <a:gd name="connsiteX2" fmla="*/ 2562285 w 4679092"/>
              <a:gd name="connsiteY2" fmla="*/ 0 h 1080120"/>
              <a:gd name="connsiteX3" fmla="*/ 3660407 w 4679092"/>
              <a:gd name="connsiteY3" fmla="*/ 0 h 1080120"/>
              <a:gd name="connsiteX4" fmla="*/ 4392488 w 4679092"/>
              <a:gd name="connsiteY4" fmla="*/ 0 h 1080120"/>
              <a:gd name="connsiteX5" fmla="*/ 4679092 w 4679092"/>
              <a:gd name="connsiteY5" fmla="*/ 125429 h 1080120"/>
              <a:gd name="connsiteX6" fmla="*/ 1523413 w 4679092"/>
              <a:gd name="connsiteY6" fmla="*/ 284056 h 1080120"/>
              <a:gd name="connsiteX7" fmla="*/ 1458218 w 4679092"/>
              <a:gd name="connsiteY7" fmla="*/ 531937 h 1080120"/>
              <a:gd name="connsiteX8" fmla="*/ 4365192 w 4679092"/>
              <a:gd name="connsiteY8" fmla="*/ 547857 h 1080120"/>
              <a:gd name="connsiteX9" fmla="*/ 4397387 w 4679092"/>
              <a:gd name="connsiteY9" fmla="*/ 779870 h 1080120"/>
              <a:gd name="connsiteX10" fmla="*/ 1484113 w 4679092"/>
              <a:gd name="connsiteY10" fmla="*/ 793516 h 1080120"/>
              <a:gd name="connsiteX11" fmla="*/ 1511407 w 4679092"/>
              <a:gd name="connsiteY11" fmla="*/ 1052824 h 1080120"/>
              <a:gd name="connsiteX12" fmla="*/ 0 w 4679092"/>
              <a:gd name="connsiteY12" fmla="*/ 1080120 h 1080120"/>
              <a:gd name="connsiteX13" fmla="*/ 0 w 4679092"/>
              <a:gd name="connsiteY13" fmla="*/ 450050 h 1080120"/>
              <a:gd name="connsiteX14" fmla="*/ 0 w 4679092"/>
              <a:gd name="connsiteY14" fmla="*/ 180020 h 1080120"/>
              <a:gd name="connsiteX15" fmla="*/ 0 w 4679092"/>
              <a:gd name="connsiteY15" fmla="*/ 180020 h 1080120"/>
              <a:gd name="connsiteX16" fmla="*/ 0 w 4679092"/>
              <a:gd name="connsiteY16" fmla="*/ 0 h 1080120"/>
              <a:gd name="connsiteX0" fmla="*/ 0 w 4679092"/>
              <a:gd name="connsiteY0" fmla="*/ 0 h 1080120"/>
              <a:gd name="connsiteX1" fmla="*/ 2562285 w 4679092"/>
              <a:gd name="connsiteY1" fmla="*/ 0 h 1080120"/>
              <a:gd name="connsiteX2" fmla="*/ 2562285 w 4679092"/>
              <a:gd name="connsiteY2" fmla="*/ 0 h 1080120"/>
              <a:gd name="connsiteX3" fmla="*/ 3660407 w 4679092"/>
              <a:gd name="connsiteY3" fmla="*/ 0 h 1080120"/>
              <a:gd name="connsiteX4" fmla="*/ 4392488 w 4679092"/>
              <a:gd name="connsiteY4" fmla="*/ 0 h 1080120"/>
              <a:gd name="connsiteX5" fmla="*/ 4679092 w 4679092"/>
              <a:gd name="connsiteY5" fmla="*/ 125429 h 1080120"/>
              <a:gd name="connsiteX6" fmla="*/ 1523413 w 4679092"/>
              <a:gd name="connsiteY6" fmla="*/ 284056 h 1080120"/>
              <a:gd name="connsiteX7" fmla="*/ 1458218 w 4679092"/>
              <a:gd name="connsiteY7" fmla="*/ 531937 h 1080120"/>
              <a:gd name="connsiteX8" fmla="*/ 4365192 w 4679092"/>
              <a:gd name="connsiteY8" fmla="*/ 547857 h 1080120"/>
              <a:gd name="connsiteX9" fmla="*/ 4397387 w 4679092"/>
              <a:gd name="connsiteY9" fmla="*/ 779870 h 1080120"/>
              <a:gd name="connsiteX10" fmla="*/ 1484113 w 4679092"/>
              <a:gd name="connsiteY10" fmla="*/ 793516 h 1080120"/>
              <a:gd name="connsiteX11" fmla="*/ 1511407 w 4679092"/>
              <a:gd name="connsiteY11" fmla="*/ 1052824 h 1080120"/>
              <a:gd name="connsiteX12" fmla="*/ 0 w 4679092"/>
              <a:gd name="connsiteY12" fmla="*/ 1080120 h 1080120"/>
              <a:gd name="connsiteX13" fmla="*/ 0 w 4679092"/>
              <a:gd name="connsiteY13" fmla="*/ 450050 h 1080120"/>
              <a:gd name="connsiteX14" fmla="*/ 0 w 4679092"/>
              <a:gd name="connsiteY14" fmla="*/ 180020 h 1080120"/>
              <a:gd name="connsiteX15" fmla="*/ 0 w 4679092"/>
              <a:gd name="connsiteY15" fmla="*/ 180020 h 1080120"/>
              <a:gd name="connsiteX16" fmla="*/ 0 w 4679092"/>
              <a:gd name="connsiteY16" fmla="*/ 0 h 1080120"/>
              <a:gd name="connsiteX0" fmla="*/ 0 w 4679092"/>
              <a:gd name="connsiteY0" fmla="*/ 0 h 1080120"/>
              <a:gd name="connsiteX1" fmla="*/ 2562285 w 4679092"/>
              <a:gd name="connsiteY1" fmla="*/ 0 h 1080120"/>
              <a:gd name="connsiteX2" fmla="*/ 2562285 w 4679092"/>
              <a:gd name="connsiteY2" fmla="*/ 0 h 1080120"/>
              <a:gd name="connsiteX3" fmla="*/ 3660407 w 4679092"/>
              <a:gd name="connsiteY3" fmla="*/ 0 h 1080120"/>
              <a:gd name="connsiteX4" fmla="*/ 4392488 w 4679092"/>
              <a:gd name="connsiteY4" fmla="*/ 0 h 1080120"/>
              <a:gd name="connsiteX5" fmla="*/ 4679092 w 4679092"/>
              <a:gd name="connsiteY5" fmla="*/ 125429 h 1080120"/>
              <a:gd name="connsiteX6" fmla="*/ 1468822 w 4679092"/>
              <a:gd name="connsiteY6" fmla="*/ 311351 h 1080120"/>
              <a:gd name="connsiteX7" fmla="*/ 1458218 w 4679092"/>
              <a:gd name="connsiteY7" fmla="*/ 531937 h 1080120"/>
              <a:gd name="connsiteX8" fmla="*/ 4365192 w 4679092"/>
              <a:gd name="connsiteY8" fmla="*/ 547857 h 1080120"/>
              <a:gd name="connsiteX9" fmla="*/ 4397387 w 4679092"/>
              <a:gd name="connsiteY9" fmla="*/ 779870 h 1080120"/>
              <a:gd name="connsiteX10" fmla="*/ 1484113 w 4679092"/>
              <a:gd name="connsiteY10" fmla="*/ 793516 h 1080120"/>
              <a:gd name="connsiteX11" fmla="*/ 1511407 w 4679092"/>
              <a:gd name="connsiteY11" fmla="*/ 1052824 h 1080120"/>
              <a:gd name="connsiteX12" fmla="*/ 0 w 4679092"/>
              <a:gd name="connsiteY12" fmla="*/ 1080120 h 1080120"/>
              <a:gd name="connsiteX13" fmla="*/ 0 w 4679092"/>
              <a:gd name="connsiteY13" fmla="*/ 450050 h 1080120"/>
              <a:gd name="connsiteX14" fmla="*/ 0 w 4679092"/>
              <a:gd name="connsiteY14" fmla="*/ 180020 h 1080120"/>
              <a:gd name="connsiteX15" fmla="*/ 0 w 4679092"/>
              <a:gd name="connsiteY15" fmla="*/ 180020 h 1080120"/>
              <a:gd name="connsiteX16" fmla="*/ 0 w 4679092"/>
              <a:gd name="connsiteY16" fmla="*/ 0 h 1080120"/>
              <a:gd name="connsiteX0" fmla="*/ 0 w 4679092"/>
              <a:gd name="connsiteY0" fmla="*/ 0 h 1080120"/>
              <a:gd name="connsiteX1" fmla="*/ 2562285 w 4679092"/>
              <a:gd name="connsiteY1" fmla="*/ 0 h 1080120"/>
              <a:gd name="connsiteX2" fmla="*/ 2562285 w 4679092"/>
              <a:gd name="connsiteY2" fmla="*/ 0 h 1080120"/>
              <a:gd name="connsiteX3" fmla="*/ 3660407 w 4679092"/>
              <a:gd name="connsiteY3" fmla="*/ 0 h 1080120"/>
              <a:gd name="connsiteX4" fmla="*/ 4392488 w 4679092"/>
              <a:gd name="connsiteY4" fmla="*/ 0 h 1080120"/>
              <a:gd name="connsiteX5" fmla="*/ 4679092 w 4679092"/>
              <a:gd name="connsiteY5" fmla="*/ 125429 h 1080120"/>
              <a:gd name="connsiteX6" fmla="*/ 1468822 w 4679092"/>
              <a:gd name="connsiteY6" fmla="*/ 311351 h 1080120"/>
              <a:gd name="connsiteX7" fmla="*/ 1458218 w 4679092"/>
              <a:gd name="connsiteY7" fmla="*/ 531937 h 1080120"/>
              <a:gd name="connsiteX8" fmla="*/ 4365192 w 4679092"/>
              <a:gd name="connsiteY8" fmla="*/ 547857 h 1080120"/>
              <a:gd name="connsiteX9" fmla="*/ 4397387 w 4679092"/>
              <a:gd name="connsiteY9" fmla="*/ 779870 h 1080120"/>
              <a:gd name="connsiteX10" fmla="*/ 1484113 w 4679092"/>
              <a:gd name="connsiteY10" fmla="*/ 793516 h 1080120"/>
              <a:gd name="connsiteX11" fmla="*/ 1511407 w 4679092"/>
              <a:gd name="connsiteY11" fmla="*/ 1052824 h 1080120"/>
              <a:gd name="connsiteX12" fmla="*/ 0 w 4679092"/>
              <a:gd name="connsiteY12" fmla="*/ 1080120 h 1080120"/>
              <a:gd name="connsiteX13" fmla="*/ 0 w 4679092"/>
              <a:gd name="connsiteY13" fmla="*/ 450050 h 1080120"/>
              <a:gd name="connsiteX14" fmla="*/ 0 w 4679092"/>
              <a:gd name="connsiteY14" fmla="*/ 180020 h 1080120"/>
              <a:gd name="connsiteX15" fmla="*/ 0 w 4679092"/>
              <a:gd name="connsiteY15" fmla="*/ 180020 h 1080120"/>
              <a:gd name="connsiteX16" fmla="*/ 0 w 4679092"/>
              <a:gd name="connsiteY16" fmla="*/ 0 h 1080120"/>
              <a:gd name="connsiteX0" fmla="*/ 0 w 4419785"/>
              <a:gd name="connsiteY0" fmla="*/ 0 h 1080120"/>
              <a:gd name="connsiteX1" fmla="*/ 2562285 w 4419785"/>
              <a:gd name="connsiteY1" fmla="*/ 0 h 1080120"/>
              <a:gd name="connsiteX2" fmla="*/ 2562285 w 4419785"/>
              <a:gd name="connsiteY2" fmla="*/ 0 h 1080120"/>
              <a:gd name="connsiteX3" fmla="*/ 3660407 w 4419785"/>
              <a:gd name="connsiteY3" fmla="*/ 0 h 1080120"/>
              <a:gd name="connsiteX4" fmla="*/ 4392488 w 4419785"/>
              <a:gd name="connsiteY4" fmla="*/ 0 h 1080120"/>
              <a:gd name="connsiteX5" fmla="*/ 4419785 w 4419785"/>
              <a:gd name="connsiteY5" fmla="*/ 289202 h 1080120"/>
              <a:gd name="connsiteX6" fmla="*/ 1468822 w 4419785"/>
              <a:gd name="connsiteY6" fmla="*/ 311351 h 1080120"/>
              <a:gd name="connsiteX7" fmla="*/ 1458218 w 4419785"/>
              <a:gd name="connsiteY7" fmla="*/ 531937 h 1080120"/>
              <a:gd name="connsiteX8" fmla="*/ 4365192 w 4419785"/>
              <a:gd name="connsiteY8" fmla="*/ 547857 h 1080120"/>
              <a:gd name="connsiteX9" fmla="*/ 4397387 w 4419785"/>
              <a:gd name="connsiteY9" fmla="*/ 779870 h 1080120"/>
              <a:gd name="connsiteX10" fmla="*/ 1484113 w 4419785"/>
              <a:gd name="connsiteY10" fmla="*/ 793516 h 1080120"/>
              <a:gd name="connsiteX11" fmla="*/ 1511407 w 4419785"/>
              <a:gd name="connsiteY11" fmla="*/ 1052824 h 1080120"/>
              <a:gd name="connsiteX12" fmla="*/ 0 w 4419785"/>
              <a:gd name="connsiteY12" fmla="*/ 1080120 h 1080120"/>
              <a:gd name="connsiteX13" fmla="*/ 0 w 4419785"/>
              <a:gd name="connsiteY13" fmla="*/ 450050 h 1080120"/>
              <a:gd name="connsiteX14" fmla="*/ 0 w 4419785"/>
              <a:gd name="connsiteY14" fmla="*/ 180020 h 1080120"/>
              <a:gd name="connsiteX15" fmla="*/ 0 w 4419785"/>
              <a:gd name="connsiteY15" fmla="*/ 180020 h 1080120"/>
              <a:gd name="connsiteX16" fmla="*/ 0 w 4419785"/>
              <a:gd name="connsiteY16" fmla="*/ 0 h 1080120"/>
              <a:gd name="connsiteX0" fmla="*/ 0 w 4856512"/>
              <a:gd name="connsiteY0" fmla="*/ 0 h 1080120"/>
              <a:gd name="connsiteX1" fmla="*/ 2562285 w 4856512"/>
              <a:gd name="connsiteY1" fmla="*/ 0 h 1080120"/>
              <a:gd name="connsiteX2" fmla="*/ 2562285 w 4856512"/>
              <a:gd name="connsiteY2" fmla="*/ 0 h 1080120"/>
              <a:gd name="connsiteX3" fmla="*/ 3660407 w 4856512"/>
              <a:gd name="connsiteY3" fmla="*/ 0 h 1080120"/>
              <a:gd name="connsiteX4" fmla="*/ 4856512 w 4856512"/>
              <a:gd name="connsiteY4" fmla="*/ 177421 h 1080120"/>
              <a:gd name="connsiteX5" fmla="*/ 4419785 w 4856512"/>
              <a:gd name="connsiteY5" fmla="*/ 289202 h 1080120"/>
              <a:gd name="connsiteX6" fmla="*/ 1468822 w 4856512"/>
              <a:gd name="connsiteY6" fmla="*/ 311351 h 1080120"/>
              <a:gd name="connsiteX7" fmla="*/ 1458218 w 4856512"/>
              <a:gd name="connsiteY7" fmla="*/ 531937 h 1080120"/>
              <a:gd name="connsiteX8" fmla="*/ 4365192 w 4856512"/>
              <a:gd name="connsiteY8" fmla="*/ 547857 h 1080120"/>
              <a:gd name="connsiteX9" fmla="*/ 4397387 w 4856512"/>
              <a:gd name="connsiteY9" fmla="*/ 779870 h 1080120"/>
              <a:gd name="connsiteX10" fmla="*/ 1484113 w 4856512"/>
              <a:gd name="connsiteY10" fmla="*/ 793516 h 1080120"/>
              <a:gd name="connsiteX11" fmla="*/ 1511407 w 4856512"/>
              <a:gd name="connsiteY11" fmla="*/ 1052824 h 1080120"/>
              <a:gd name="connsiteX12" fmla="*/ 0 w 4856512"/>
              <a:gd name="connsiteY12" fmla="*/ 1080120 h 1080120"/>
              <a:gd name="connsiteX13" fmla="*/ 0 w 4856512"/>
              <a:gd name="connsiteY13" fmla="*/ 450050 h 1080120"/>
              <a:gd name="connsiteX14" fmla="*/ 0 w 4856512"/>
              <a:gd name="connsiteY14" fmla="*/ 180020 h 1080120"/>
              <a:gd name="connsiteX15" fmla="*/ 0 w 4856512"/>
              <a:gd name="connsiteY15" fmla="*/ 180020 h 1080120"/>
              <a:gd name="connsiteX16" fmla="*/ 0 w 4856512"/>
              <a:gd name="connsiteY16" fmla="*/ 0 h 1080120"/>
              <a:gd name="connsiteX0" fmla="*/ 0 w 4856512"/>
              <a:gd name="connsiteY0" fmla="*/ 0 h 1080120"/>
              <a:gd name="connsiteX1" fmla="*/ 2562285 w 4856512"/>
              <a:gd name="connsiteY1" fmla="*/ 0 h 1080120"/>
              <a:gd name="connsiteX2" fmla="*/ 2562285 w 4856512"/>
              <a:gd name="connsiteY2" fmla="*/ 0 h 1080120"/>
              <a:gd name="connsiteX3" fmla="*/ 4424682 w 4856512"/>
              <a:gd name="connsiteY3" fmla="*/ 40944 h 1080120"/>
              <a:gd name="connsiteX4" fmla="*/ 4856512 w 4856512"/>
              <a:gd name="connsiteY4" fmla="*/ 177421 h 1080120"/>
              <a:gd name="connsiteX5" fmla="*/ 4419785 w 4856512"/>
              <a:gd name="connsiteY5" fmla="*/ 289202 h 1080120"/>
              <a:gd name="connsiteX6" fmla="*/ 1468822 w 4856512"/>
              <a:gd name="connsiteY6" fmla="*/ 311351 h 1080120"/>
              <a:gd name="connsiteX7" fmla="*/ 1458218 w 4856512"/>
              <a:gd name="connsiteY7" fmla="*/ 531937 h 1080120"/>
              <a:gd name="connsiteX8" fmla="*/ 4365192 w 4856512"/>
              <a:gd name="connsiteY8" fmla="*/ 547857 h 1080120"/>
              <a:gd name="connsiteX9" fmla="*/ 4397387 w 4856512"/>
              <a:gd name="connsiteY9" fmla="*/ 779870 h 1080120"/>
              <a:gd name="connsiteX10" fmla="*/ 1484113 w 4856512"/>
              <a:gd name="connsiteY10" fmla="*/ 793516 h 1080120"/>
              <a:gd name="connsiteX11" fmla="*/ 1511407 w 4856512"/>
              <a:gd name="connsiteY11" fmla="*/ 1052824 h 1080120"/>
              <a:gd name="connsiteX12" fmla="*/ 0 w 4856512"/>
              <a:gd name="connsiteY12" fmla="*/ 1080120 h 1080120"/>
              <a:gd name="connsiteX13" fmla="*/ 0 w 4856512"/>
              <a:gd name="connsiteY13" fmla="*/ 450050 h 1080120"/>
              <a:gd name="connsiteX14" fmla="*/ 0 w 4856512"/>
              <a:gd name="connsiteY14" fmla="*/ 180020 h 1080120"/>
              <a:gd name="connsiteX15" fmla="*/ 0 w 4856512"/>
              <a:gd name="connsiteY15" fmla="*/ 180020 h 1080120"/>
              <a:gd name="connsiteX16" fmla="*/ 0 w 4856512"/>
              <a:gd name="connsiteY16" fmla="*/ 0 h 1080120"/>
              <a:gd name="connsiteX0" fmla="*/ 0 w 4856512"/>
              <a:gd name="connsiteY0" fmla="*/ 0 h 1080120"/>
              <a:gd name="connsiteX1" fmla="*/ 2562285 w 4856512"/>
              <a:gd name="connsiteY1" fmla="*/ 0 h 1080120"/>
              <a:gd name="connsiteX2" fmla="*/ 2562285 w 4856512"/>
              <a:gd name="connsiteY2" fmla="*/ 0 h 1080120"/>
              <a:gd name="connsiteX3" fmla="*/ 4424682 w 4856512"/>
              <a:gd name="connsiteY3" fmla="*/ 40944 h 1080120"/>
              <a:gd name="connsiteX4" fmla="*/ 4856512 w 4856512"/>
              <a:gd name="connsiteY4" fmla="*/ 177421 h 1080120"/>
              <a:gd name="connsiteX5" fmla="*/ 4419785 w 4856512"/>
              <a:gd name="connsiteY5" fmla="*/ 289202 h 1080120"/>
              <a:gd name="connsiteX6" fmla="*/ 1468822 w 4856512"/>
              <a:gd name="connsiteY6" fmla="*/ 311351 h 1080120"/>
              <a:gd name="connsiteX7" fmla="*/ 4351543 w 4856512"/>
              <a:gd name="connsiteY7" fmla="*/ 409107 h 1080120"/>
              <a:gd name="connsiteX8" fmla="*/ 4365192 w 4856512"/>
              <a:gd name="connsiteY8" fmla="*/ 547857 h 1080120"/>
              <a:gd name="connsiteX9" fmla="*/ 4397387 w 4856512"/>
              <a:gd name="connsiteY9" fmla="*/ 779870 h 1080120"/>
              <a:gd name="connsiteX10" fmla="*/ 1484113 w 4856512"/>
              <a:gd name="connsiteY10" fmla="*/ 793516 h 1080120"/>
              <a:gd name="connsiteX11" fmla="*/ 1511407 w 4856512"/>
              <a:gd name="connsiteY11" fmla="*/ 1052824 h 1080120"/>
              <a:gd name="connsiteX12" fmla="*/ 0 w 4856512"/>
              <a:gd name="connsiteY12" fmla="*/ 1080120 h 1080120"/>
              <a:gd name="connsiteX13" fmla="*/ 0 w 4856512"/>
              <a:gd name="connsiteY13" fmla="*/ 450050 h 1080120"/>
              <a:gd name="connsiteX14" fmla="*/ 0 w 4856512"/>
              <a:gd name="connsiteY14" fmla="*/ 180020 h 1080120"/>
              <a:gd name="connsiteX15" fmla="*/ 0 w 4856512"/>
              <a:gd name="connsiteY15" fmla="*/ 180020 h 1080120"/>
              <a:gd name="connsiteX16" fmla="*/ 0 w 4856512"/>
              <a:gd name="connsiteY16" fmla="*/ 0 h 1080120"/>
              <a:gd name="connsiteX0" fmla="*/ 0 w 4856512"/>
              <a:gd name="connsiteY0" fmla="*/ 0 h 1080120"/>
              <a:gd name="connsiteX1" fmla="*/ 2562285 w 4856512"/>
              <a:gd name="connsiteY1" fmla="*/ 0 h 1080120"/>
              <a:gd name="connsiteX2" fmla="*/ 2562285 w 4856512"/>
              <a:gd name="connsiteY2" fmla="*/ 0 h 1080120"/>
              <a:gd name="connsiteX3" fmla="*/ 4424682 w 4856512"/>
              <a:gd name="connsiteY3" fmla="*/ 40944 h 1080120"/>
              <a:gd name="connsiteX4" fmla="*/ 4856512 w 4856512"/>
              <a:gd name="connsiteY4" fmla="*/ 177421 h 1080120"/>
              <a:gd name="connsiteX5" fmla="*/ 4419785 w 4856512"/>
              <a:gd name="connsiteY5" fmla="*/ 289202 h 1080120"/>
              <a:gd name="connsiteX6" fmla="*/ 4375795 w 4856512"/>
              <a:gd name="connsiteY6" fmla="*/ 174873 h 1080120"/>
              <a:gd name="connsiteX7" fmla="*/ 4351543 w 4856512"/>
              <a:gd name="connsiteY7" fmla="*/ 409107 h 1080120"/>
              <a:gd name="connsiteX8" fmla="*/ 4365192 w 4856512"/>
              <a:gd name="connsiteY8" fmla="*/ 547857 h 1080120"/>
              <a:gd name="connsiteX9" fmla="*/ 4397387 w 4856512"/>
              <a:gd name="connsiteY9" fmla="*/ 779870 h 1080120"/>
              <a:gd name="connsiteX10" fmla="*/ 1484113 w 4856512"/>
              <a:gd name="connsiteY10" fmla="*/ 793516 h 1080120"/>
              <a:gd name="connsiteX11" fmla="*/ 1511407 w 4856512"/>
              <a:gd name="connsiteY11" fmla="*/ 1052824 h 1080120"/>
              <a:gd name="connsiteX12" fmla="*/ 0 w 4856512"/>
              <a:gd name="connsiteY12" fmla="*/ 1080120 h 1080120"/>
              <a:gd name="connsiteX13" fmla="*/ 0 w 4856512"/>
              <a:gd name="connsiteY13" fmla="*/ 450050 h 1080120"/>
              <a:gd name="connsiteX14" fmla="*/ 0 w 4856512"/>
              <a:gd name="connsiteY14" fmla="*/ 180020 h 1080120"/>
              <a:gd name="connsiteX15" fmla="*/ 0 w 4856512"/>
              <a:gd name="connsiteY15" fmla="*/ 180020 h 1080120"/>
              <a:gd name="connsiteX16" fmla="*/ 0 w 4856512"/>
              <a:gd name="connsiteY16" fmla="*/ 0 h 1080120"/>
              <a:gd name="connsiteX0" fmla="*/ 0 w 4856512"/>
              <a:gd name="connsiteY0" fmla="*/ 0 h 1080120"/>
              <a:gd name="connsiteX1" fmla="*/ 2562285 w 4856512"/>
              <a:gd name="connsiteY1" fmla="*/ 0 h 1080120"/>
              <a:gd name="connsiteX2" fmla="*/ 2562285 w 4856512"/>
              <a:gd name="connsiteY2" fmla="*/ 0 h 1080120"/>
              <a:gd name="connsiteX3" fmla="*/ 4424682 w 4856512"/>
              <a:gd name="connsiteY3" fmla="*/ 40944 h 1080120"/>
              <a:gd name="connsiteX4" fmla="*/ 4856512 w 4856512"/>
              <a:gd name="connsiteY4" fmla="*/ 177421 h 1080120"/>
              <a:gd name="connsiteX5" fmla="*/ 4419785 w 4856512"/>
              <a:gd name="connsiteY5" fmla="*/ 289202 h 1080120"/>
              <a:gd name="connsiteX6" fmla="*/ 4375795 w 4856512"/>
              <a:gd name="connsiteY6" fmla="*/ 174873 h 1080120"/>
              <a:gd name="connsiteX7" fmla="*/ 4351543 w 4856512"/>
              <a:gd name="connsiteY7" fmla="*/ 409107 h 1080120"/>
              <a:gd name="connsiteX8" fmla="*/ 4365192 w 4856512"/>
              <a:gd name="connsiteY8" fmla="*/ 547857 h 1080120"/>
              <a:gd name="connsiteX9" fmla="*/ 4397387 w 4856512"/>
              <a:gd name="connsiteY9" fmla="*/ 779870 h 1080120"/>
              <a:gd name="connsiteX10" fmla="*/ 1484113 w 4856512"/>
              <a:gd name="connsiteY10" fmla="*/ 793516 h 1080120"/>
              <a:gd name="connsiteX11" fmla="*/ 1511407 w 4856512"/>
              <a:gd name="connsiteY11" fmla="*/ 1052824 h 1080120"/>
              <a:gd name="connsiteX12" fmla="*/ 0 w 4856512"/>
              <a:gd name="connsiteY12" fmla="*/ 1080120 h 1080120"/>
              <a:gd name="connsiteX13" fmla="*/ 0 w 4856512"/>
              <a:gd name="connsiteY13" fmla="*/ 450050 h 1080120"/>
              <a:gd name="connsiteX14" fmla="*/ 0 w 4856512"/>
              <a:gd name="connsiteY14" fmla="*/ 180020 h 1080120"/>
              <a:gd name="connsiteX15" fmla="*/ 0 w 4856512"/>
              <a:gd name="connsiteY15" fmla="*/ 180020 h 1080120"/>
              <a:gd name="connsiteX16" fmla="*/ 0 w 4856512"/>
              <a:gd name="connsiteY16" fmla="*/ 0 h 1080120"/>
              <a:gd name="connsiteX0" fmla="*/ 0 w 4856512"/>
              <a:gd name="connsiteY0" fmla="*/ 0 h 1080120"/>
              <a:gd name="connsiteX1" fmla="*/ 2562285 w 4856512"/>
              <a:gd name="connsiteY1" fmla="*/ 0 h 1080120"/>
              <a:gd name="connsiteX2" fmla="*/ 2562285 w 4856512"/>
              <a:gd name="connsiteY2" fmla="*/ 0 h 1080120"/>
              <a:gd name="connsiteX3" fmla="*/ 4424682 w 4856512"/>
              <a:gd name="connsiteY3" fmla="*/ 40944 h 1080120"/>
              <a:gd name="connsiteX4" fmla="*/ 4856512 w 4856512"/>
              <a:gd name="connsiteY4" fmla="*/ 177421 h 1080120"/>
              <a:gd name="connsiteX5" fmla="*/ 4610854 w 4856512"/>
              <a:gd name="connsiteY5" fmla="*/ 275555 h 1080120"/>
              <a:gd name="connsiteX6" fmla="*/ 4375795 w 4856512"/>
              <a:gd name="connsiteY6" fmla="*/ 174873 h 1080120"/>
              <a:gd name="connsiteX7" fmla="*/ 4351543 w 4856512"/>
              <a:gd name="connsiteY7" fmla="*/ 409107 h 1080120"/>
              <a:gd name="connsiteX8" fmla="*/ 4365192 w 4856512"/>
              <a:gd name="connsiteY8" fmla="*/ 547857 h 1080120"/>
              <a:gd name="connsiteX9" fmla="*/ 4397387 w 4856512"/>
              <a:gd name="connsiteY9" fmla="*/ 779870 h 1080120"/>
              <a:gd name="connsiteX10" fmla="*/ 1484113 w 4856512"/>
              <a:gd name="connsiteY10" fmla="*/ 793516 h 1080120"/>
              <a:gd name="connsiteX11" fmla="*/ 1511407 w 4856512"/>
              <a:gd name="connsiteY11" fmla="*/ 1052824 h 1080120"/>
              <a:gd name="connsiteX12" fmla="*/ 0 w 4856512"/>
              <a:gd name="connsiteY12" fmla="*/ 1080120 h 1080120"/>
              <a:gd name="connsiteX13" fmla="*/ 0 w 4856512"/>
              <a:gd name="connsiteY13" fmla="*/ 450050 h 1080120"/>
              <a:gd name="connsiteX14" fmla="*/ 0 w 4856512"/>
              <a:gd name="connsiteY14" fmla="*/ 180020 h 1080120"/>
              <a:gd name="connsiteX15" fmla="*/ 0 w 4856512"/>
              <a:gd name="connsiteY15" fmla="*/ 180020 h 1080120"/>
              <a:gd name="connsiteX16" fmla="*/ 0 w 4856512"/>
              <a:gd name="connsiteY16" fmla="*/ 0 h 1080120"/>
              <a:gd name="connsiteX0" fmla="*/ 0 w 4856512"/>
              <a:gd name="connsiteY0" fmla="*/ 0 h 1080120"/>
              <a:gd name="connsiteX1" fmla="*/ 2562285 w 4856512"/>
              <a:gd name="connsiteY1" fmla="*/ 0 h 1080120"/>
              <a:gd name="connsiteX2" fmla="*/ 2562285 w 4856512"/>
              <a:gd name="connsiteY2" fmla="*/ 0 h 1080120"/>
              <a:gd name="connsiteX3" fmla="*/ 4424682 w 4856512"/>
              <a:gd name="connsiteY3" fmla="*/ 40944 h 1080120"/>
              <a:gd name="connsiteX4" fmla="*/ 4856512 w 4856512"/>
              <a:gd name="connsiteY4" fmla="*/ 177421 h 1080120"/>
              <a:gd name="connsiteX5" fmla="*/ 4610854 w 4856512"/>
              <a:gd name="connsiteY5" fmla="*/ 275555 h 1080120"/>
              <a:gd name="connsiteX6" fmla="*/ 4375795 w 4856512"/>
              <a:gd name="connsiteY6" fmla="*/ 174873 h 1080120"/>
              <a:gd name="connsiteX7" fmla="*/ 4365192 w 4856512"/>
              <a:gd name="connsiteY7" fmla="*/ 547857 h 1080120"/>
              <a:gd name="connsiteX8" fmla="*/ 4397387 w 4856512"/>
              <a:gd name="connsiteY8" fmla="*/ 779870 h 1080120"/>
              <a:gd name="connsiteX9" fmla="*/ 1484113 w 4856512"/>
              <a:gd name="connsiteY9" fmla="*/ 793516 h 1080120"/>
              <a:gd name="connsiteX10" fmla="*/ 1511407 w 4856512"/>
              <a:gd name="connsiteY10" fmla="*/ 1052824 h 1080120"/>
              <a:gd name="connsiteX11" fmla="*/ 0 w 4856512"/>
              <a:gd name="connsiteY11" fmla="*/ 1080120 h 1080120"/>
              <a:gd name="connsiteX12" fmla="*/ 0 w 4856512"/>
              <a:gd name="connsiteY12" fmla="*/ 450050 h 1080120"/>
              <a:gd name="connsiteX13" fmla="*/ 0 w 4856512"/>
              <a:gd name="connsiteY13" fmla="*/ 180020 h 1080120"/>
              <a:gd name="connsiteX14" fmla="*/ 0 w 4856512"/>
              <a:gd name="connsiteY14" fmla="*/ 180020 h 1080120"/>
              <a:gd name="connsiteX15" fmla="*/ 0 w 4856512"/>
              <a:gd name="connsiteY15" fmla="*/ 0 h 1080120"/>
              <a:gd name="connsiteX0" fmla="*/ 0 w 4856512"/>
              <a:gd name="connsiteY0" fmla="*/ 0 h 1080120"/>
              <a:gd name="connsiteX1" fmla="*/ 2562285 w 4856512"/>
              <a:gd name="connsiteY1" fmla="*/ 0 h 1080120"/>
              <a:gd name="connsiteX2" fmla="*/ 2562285 w 4856512"/>
              <a:gd name="connsiteY2" fmla="*/ 0 h 1080120"/>
              <a:gd name="connsiteX3" fmla="*/ 4424682 w 4856512"/>
              <a:gd name="connsiteY3" fmla="*/ 40944 h 1080120"/>
              <a:gd name="connsiteX4" fmla="*/ 4856512 w 4856512"/>
              <a:gd name="connsiteY4" fmla="*/ 177421 h 1080120"/>
              <a:gd name="connsiteX5" fmla="*/ 4610854 w 4856512"/>
              <a:gd name="connsiteY5" fmla="*/ 275555 h 1080120"/>
              <a:gd name="connsiteX6" fmla="*/ 4375795 w 4856512"/>
              <a:gd name="connsiteY6" fmla="*/ 174873 h 1080120"/>
              <a:gd name="connsiteX7" fmla="*/ 4406135 w 4856512"/>
              <a:gd name="connsiteY7" fmla="*/ 547857 h 1080120"/>
              <a:gd name="connsiteX8" fmla="*/ 4397387 w 4856512"/>
              <a:gd name="connsiteY8" fmla="*/ 779870 h 1080120"/>
              <a:gd name="connsiteX9" fmla="*/ 1484113 w 4856512"/>
              <a:gd name="connsiteY9" fmla="*/ 793516 h 1080120"/>
              <a:gd name="connsiteX10" fmla="*/ 1511407 w 4856512"/>
              <a:gd name="connsiteY10" fmla="*/ 1052824 h 1080120"/>
              <a:gd name="connsiteX11" fmla="*/ 0 w 4856512"/>
              <a:gd name="connsiteY11" fmla="*/ 1080120 h 1080120"/>
              <a:gd name="connsiteX12" fmla="*/ 0 w 4856512"/>
              <a:gd name="connsiteY12" fmla="*/ 450050 h 1080120"/>
              <a:gd name="connsiteX13" fmla="*/ 0 w 4856512"/>
              <a:gd name="connsiteY13" fmla="*/ 180020 h 1080120"/>
              <a:gd name="connsiteX14" fmla="*/ 0 w 4856512"/>
              <a:gd name="connsiteY14" fmla="*/ 180020 h 1080120"/>
              <a:gd name="connsiteX15" fmla="*/ 0 w 4856512"/>
              <a:gd name="connsiteY15" fmla="*/ 0 h 1080120"/>
              <a:gd name="connsiteX0" fmla="*/ 0 w 4856512"/>
              <a:gd name="connsiteY0" fmla="*/ 0 h 1080120"/>
              <a:gd name="connsiteX1" fmla="*/ 2562285 w 4856512"/>
              <a:gd name="connsiteY1" fmla="*/ 0 h 1080120"/>
              <a:gd name="connsiteX2" fmla="*/ 2562285 w 4856512"/>
              <a:gd name="connsiteY2" fmla="*/ 0 h 1080120"/>
              <a:gd name="connsiteX3" fmla="*/ 4424682 w 4856512"/>
              <a:gd name="connsiteY3" fmla="*/ 40944 h 1080120"/>
              <a:gd name="connsiteX4" fmla="*/ 4856512 w 4856512"/>
              <a:gd name="connsiteY4" fmla="*/ 177421 h 1080120"/>
              <a:gd name="connsiteX5" fmla="*/ 4610854 w 4856512"/>
              <a:gd name="connsiteY5" fmla="*/ 275555 h 1080120"/>
              <a:gd name="connsiteX6" fmla="*/ 4375795 w 4856512"/>
              <a:gd name="connsiteY6" fmla="*/ 174873 h 1080120"/>
              <a:gd name="connsiteX7" fmla="*/ 4365192 w 4856512"/>
              <a:gd name="connsiteY7" fmla="*/ 520561 h 1080120"/>
              <a:gd name="connsiteX8" fmla="*/ 4397387 w 4856512"/>
              <a:gd name="connsiteY8" fmla="*/ 779870 h 1080120"/>
              <a:gd name="connsiteX9" fmla="*/ 1484113 w 4856512"/>
              <a:gd name="connsiteY9" fmla="*/ 793516 h 1080120"/>
              <a:gd name="connsiteX10" fmla="*/ 1511407 w 4856512"/>
              <a:gd name="connsiteY10" fmla="*/ 1052824 h 1080120"/>
              <a:gd name="connsiteX11" fmla="*/ 0 w 4856512"/>
              <a:gd name="connsiteY11" fmla="*/ 1080120 h 1080120"/>
              <a:gd name="connsiteX12" fmla="*/ 0 w 4856512"/>
              <a:gd name="connsiteY12" fmla="*/ 450050 h 1080120"/>
              <a:gd name="connsiteX13" fmla="*/ 0 w 4856512"/>
              <a:gd name="connsiteY13" fmla="*/ 180020 h 1080120"/>
              <a:gd name="connsiteX14" fmla="*/ 0 w 4856512"/>
              <a:gd name="connsiteY14" fmla="*/ 180020 h 1080120"/>
              <a:gd name="connsiteX15" fmla="*/ 0 w 4856512"/>
              <a:gd name="connsiteY15" fmla="*/ 0 h 1080120"/>
              <a:gd name="connsiteX0" fmla="*/ 0 w 4856512"/>
              <a:gd name="connsiteY0" fmla="*/ 0 h 1080120"/>
              <a:gd name="connsiteX1" fmla="*/ 2562285 w 4856512"/>
              <a:gd name="connsiteY1" fmla="*/ 0 h 1080120"/>
              <a:gd name="connsiteX2" fmla="*/ 2562285 w 4856512"/>
              <a:gd name="connsiteY2" fmla="*/ 0 h 1080120"/>
              <a:gd name="connsiteX3" fmla="*/ 4424682 w 4856512"/>
              <a:gd name="connsiteY3" fmla="*/ 40944 h 1080120"/>
              <a:gd name="connsiteX4" fmla="*/ 4856512 w 4856512"/>
              <a:gd name="connsiteY4" fmla="*/ 177421 h 1080120"/>
              <a:gd name="connsiteX5" fmla="*/ 4610854 w 4856512"/>
              <a:gd name="connsiteY5" fmla="*/ 275555 h 1080120"/>
              <a:gd name="connsiteX6" fmla="*/ 4375795 w 4856512"/>
              <a:gd name="connsiteY6" fmla="*/ 174873 h 1080120"/>
              <a:gd name="connsiteX7" fmla="*/ 4365192 w 4856512"/>
              <a:gd name="connsiteY7" fmla="*/ 520561 h 1080120"/>
              <a:gd name="connsiteX8" fmla="*/ 4397387 w 4856512"/>
              <a:gd name="connsiteY8" fmla="*/ 779870 h 1080120"/>
              <a:gd name="connsiteX9" fmla="*/ 1484113 w 4856512"/>
              <a:gd name="connsiteY9" fmla="*/ 793516 h 1080120"/>
              <a:gd name="connsiteX10" fmla="*/ 1511407 w 4856512"/>
              <a:gd name="connsiteY10" fmla="*/ 1052824 h 1080120"/>
              <a:gd name="connsiteX11" fmla="*/ 0 w 4856512"/>
              <a:gd name="connsiteY11" fmla="*/ 1080120 h 1080120"/>
              <a:gd name="connsiteX12" fmla="*/ 0 w 4856512"/>
              <a:gd name="connsiteY12" fmla="*/ 450050 h 1080120"/>
              <a:gd name="connsiteX13" fmla="*/ 0 w 4856512"/>
              <a:gd name="connsiteY13" fmla="*/ 180020 h 1080120"/>
              <a:gd name="connsiteX14" fmla="*/ 0 w 4856512"/>
              <a:gd name="connsiteY14" fmla="*/ 180020 h 1080120"/>
              <a:gd name="connsiteX15" fmla="*/ 0 w 4856512"/>
              <a:gd name="connsiteY15" fmla="*/ 0 h 1080120"/>
              <a:gd name="connsiteX0" fmla="*/ 0 w 4856512"/>
              <a:gd name="connsiteY0" fmla="*/ 0 h 1080120"/>
              <a:gd name="connsiteX1" fmla="*/ 2562285 w 4856512"/>
              <a:gd name="connsiteY1" fmla="*/ 0 h 1080120"/>
              <a:gd name="connsiteX2" fmla="*/ 2562285 w 4856512"/>
              <a:gd name="connsiteY2" fmla="*/ 0 h 1080120"/>
              <a:gd name="connsiteX3" fmla="*/ 4424682 w 4856512"/>
              <a:gd name="connsiteY3" fmla="*/ 40944 h 1080120"/>
              <a:gd name="connsiteX4" fmla="*/ 4856512 w 4856512"/>
              <a:gd name="connsiteY4" fmla="*/ 177421 h 1080120"/>
              <a:gd name="connsiteX5" fmla="*/ 4375795 w 4856512"/>
              <a:gd name="connsiteY5" fmla="*/ 174873 h 1080120"/>
              <a:gd name="connsiteX6" fmla="*/ 4365192 w 4856512"/>
              <a:gd name="connsiteY6" fmla="*/ 520561 h 1080120"/>
              <a:gd name="connsiteX7" fmla="*/ 4397387 w 4856512"/>
              <a:gd name="connsiteY7" fmla="*/ 779870 h 1080120"/>
              <a:gd name="connsiteX8" fmla="*/ 1484113 w 4856512"/>
              <a:gd name="connsiteY8" fmla="*/ 793516 h 1080120"/>
              <a:gd name="connsiteX9" fmla="*/ 1511407 w 4856512"/>
              <a:gd name="connsiteY9" fmla="*/ 1052824 h 1080120"/>
              <a:gd name="connsiteX10" fmla="*/ 0 w 4856512"/>
              <a:gd name="connsiteY10" fmla="*/ 1080120 h 1080120"/>
              <a:gd name="connsiteX11" fmla="*/ 0 w 4856512"/>
              <a:gd name="connsiteY11" fmla="*/ 450050 h 1080120"/>
              <a:gd name="connsiteX12" fmla="*/ 0 w 4856512"/>
              <a:gd name="connsiteY12" fmla="*/ 180020 h 1080120"/>
              <a:gd name="connsiteX13" fmla="*/ 0 w 4856512"/>
              <a:gd name="connsiteY13" fmla="*/ 180020 h 1080120"/>
              <a:gd name="connsiteX14" fmla="*/ 0 w 4856512"/>
              <a:gd name="connsiteY14" fmla="*/ 0 h 1080120"/>
              <a:gd name="connsiteX0" fmla="*/ 0 w 4856512"/>
              <a:gd name="connsiteY0" fmla="*/ 0 h 1080120"/>
              <a:gd name="connsiteX1" fmla="*/ 2562285 w 4856512"/>
              <a:gd name="connsiteY1" fmla="*/ 0 h 1080120"/>
              <a:gd name="connsiteX2" fmla="*/ 2562285 w 4856512"/>
              <a:gd name="connsiteY2" fmla="*/ 0 h 1080120"/>
              <a:gd name="connsiteX3" fmla="*/ 4424682 w 4856512"/>
              <a:gd name="connsiteY3" fmla="*/ 40944 h 1080120"/>
              <a:gd name="connsiteX4" fmla="*/ 4856512 w 4856512"/>
              <a:gd name="connsiteY4" fmla="*/ 177421 h 1080120"/>
              <a:gd name="connsiteX5" fmla="*/ 4375795 w 4856512"/>
              <a:gd name="connsiteY5" fmla="*/ 174873 h 1080120"/>
              <a:gd name="connsiteX6" fmla="*/ 4365192 w 4856512"/>
              <a:gd name="connsiteY6" fmla="*/ 520561 h 1080120"/>
              <a:gd name="connsiteX7" fmla="*/ 4356444 w 4856512"/>
              <a:gd name="connsiteY7" fmla="*/ 779870 h 1080120"/>
              <a:gd name="connsiteX8" fmla="*/ 1484113 w 4856512"/>
              <a:gd name="connsiteY8" fmla="*/ 793516 h 1080120"/>
              <a:gd name="connsiteX9" fmla="*/ 1511407 w 4856512"/>
              <a:gd name="connsiteY9" fmla="*/ 1052824 h 1080120"/>
              <a:gd name="connsiteX10" fmla="*/ 0 w 4856512"/>
              <a:gd name="connsiteY10" fmla="*/ 1080120 h 1080120"/>
              <a:gd name="connsiteX11" fmla="*/ 0 w 4856512"/>
              <a:gd name="connsiteY11" fmla="*/ 450050 h 1080120"/>
              <a:gd name="connsiteX12" fmla="*/ 0 w 4856512"/>
              <a:gd name="connsiteY12" fmla="*/ 180020 h 1080120"/>
              <a:gd name="connsiteX13" fmla="*/ 0 w 4856512"/>
              <a:gd name="connsiteY13" fmla="*/ 180020 h 1080120"/>
              <a:gd name="connsiteX14" fmla="*/ 0 w 4856512"/>
              <a:gd name="connsiteY14" fmla="*/ 0 h 1080120"/>
              <a:gd name="connsiteX0" fmla="*/ 0 w 4856512"/>
              <a:gd name="connsiteY0" fmla="*/ 0 h 1080120"/>
              <a:gd name="connsiteX1" fmla="*/ 2562285 w 4856512"/>
              <a:gd name="connsiteY1" fmla="*/ 0 h 1080120"/>
              <a:gd name="connsiteX2" fmla="*/ 2207443 w 4856512"/>
              <a:gd name="connsiteY2" fmla="*/ 504968 h 1080120"/>
              <a:gd name="connsiteX3" fmla="*/ 4424682 w 4856512"/>
              <a:gd name="connsiteY3" fmla="*/ 40944 h 1080120"/>
              <a:gd name="connsiteX4" fmla="*/ 4856512 w 4856512"/>
              <a:gd name="connsiteY4" fmla="*/ 177421 h 1080120"/>
              <a:gd name="connsiteX5" fmla="*/ 4375795 w 4856512"/>
              <a:gd name="connsiteY5" fmla="*/ 174873 h 1080120"/>
              <a:gd name="connsiteX6" fmla="*/ 4365192 w 4856512"/>
              <a:gd name="connsiteY6" fmla="*/ 520561 h 1080120"/>
              <a:gd name="connsiteX7" fmla="*/ 4356444 w 4856512"/>
              <a:gd name="connsiteY7" fmla="*/ 779870 h 1080120"/>
              <a:gd name="connsiteX8" fmla="*/ 1484113 w 4856512"/>
              <a:gd name="connsiteY8" fmla="*/ 793516 h 1080120"/>
              <a:gd name="connsiteX9" fmla="*/ 1511407 w 4856512"/>
              <a:gd name="connsiteY9" fmla="*/ 1052824 h 1080120"/>
              <a:gd name="connsiteX10" fmla="*/ 0 w 4856512"/>
              <a:gd name="connsiteY10" fmla="*/ 1080120 h 1080120"/>
              <a:gd name="connsiteX11" fmla="*/ 0 w 4856512"/>
              <a:gd name="connsiteY11" fmla="*/ 450050 h 1080120"/>
              <a:gd name="connsiteX12" fmla="*/ 0 w 4856512"/>
              <a:gd name="connsiteY12" fmla="*/ 180020 h 1080120"/>
              <a:gd name="connsiteX13" fmla="*/ 0 w 4856512"/>
              <a:gd name="connsiteY13" fmla="*/ 180020 h 1080120"/>
              <a:gd name="connsiteX14" fmla="*/ 0 w 4856512"/>
              <a:gd name="connsiteY14" fmla="*/ 0 h 1080120"/>
              <a:gd name="connsiteX0" fmla="*/ 0 w 4856512"/>
              <a:gd name="connsiteY0" fmla="*/ 0 h 1080120"/>
              <a:gd name="connsiteX1" fmla="*/ 1443169 w 4856512"/>
              <a:gd name="connsiteY1" fmla="*/ 27296 h 1080120"/>
              <a:gd name="connsiteX2" fmla="*/ 2207443 w 4856512"/>
              <a:gd name="connsiteY2" fmla="*/ 504968 h 1080120"/>
              <a:gd name="connsiteX3" fmla="*/ 4424682 w 4856512"/>
              <a:gd name="connsiteY3" fmla="*/ 40944 h 1080120"/>
              <a:gd name="connsiteX4" fmla="*/ 4856512 w 4856512"/>
              <a:gd name="connsiteY4" fmla="*/ 177421 h 1080120"/>
              <a:gd name="connsiteX5" fmla="*/ 4375795 w 4856512"/>
              <a:gd name="connsiteY5" fmla="*/ 174873 h 1080120"/>
              <a:gd name="connsiteX6" fmla="*/ 4365192 w 4856512"/>
              <a:gd name="connsiteY6" fmla="*/ 520561 h 1080120"/>
              <a:gd name="connsiteX7" fmla="*/ 4356444 w 4856512"/>
              <a:gd name="connsiteY7" fmla="*/ 779870 h 1080120"/>
              <a:gd name="connsiteX8" fmla="*/ 1484113 w 4856512"/>
              <a:gd name="connsiteY8" fmla="*/ 793516 h 1080120"/>
              <a:gd name="connsiteX9" fmla="*/ 1511407 w 4856512"/>
              <a:gd name="connsiteY9" fmla="*/ 1052824 h 1080120"/>
              <a:gd name="connsiteX10" fmla="*/ 0 w 4856512"/>
              <a:gd name="connsiteY10" fmla="*/ 1080120 h 1080120"/>
              <a:gd name="connsiteX11" fmla="*/ 0 w 4856512"/>
              <a:gd name="connsiteY11" fmla="*/ 450050 h 1080120"/>
              <a:gd name="connsiteX12" fmla="*/ 0 w 4856512"/>
              <a:gd name="connsiteY12" fmla="*/ 180020 h 1080120"/>
              <a:gd name="connsiteX13" fmla="*/ 0 w 4856512"/>
              <a:gd name="connsiteY13" fmla="*/ 180020 h 1080120"/>
              <a:gd name="connsiteX14" fmla="*/ 0 w 4856512"/>
              <a:gd name="connsiteY14" fmla="*/ 0 h 1080120"/>
              <a:gd name="connsiteX0" fmla="*/ 0 w 4856512"/>
              <a:gd name="connsiteY0" fmla="*/ 0 h 1080120"/>
              <a:gd name="connsiteX1" fmla="*/ 1443169 w 4856512"/>
              <a:gd name="connsiteY1" fmla="*/ 27296 h 1080120"/>
              <a:gd name="connsiteX2" fmla="*/ 1456816 w 4856512"/>
              <a:gd name="connsiteY2" fmla="*/ 518616 h 1080120"/>
              <a:gd name="connsiteX3" fmla="*/ 4424682 w 4856512"/>
              <a:gd name="connsiteY3" fmla="*/ 40944 h 1080120"/>
              <a:gd name="connsiteX4" fmla="*/ 4856512 w 4856512"/>
              <a:gd name="connsiteY4" fmla="*/ 177421 h 1080120"/>
              <a:gd name="connsiteX5" fmla="*/ 4375795 w 4856512"/>
              <a:gd name="connsiteY5" fmla="*/ 174873 h 1080120"/>
              <a:gd name="connsiteX6" fmla="*/ 4365192 w 4856512"/>
              <a:gd name="connsiteY6" fmla="*/ 520561 h 1080120"/>
              <a:gd name="connsiteX7" fmla="*/ 4356444 w 4856512"/>
              <a:gd name="connsiteY7" fmla="*/ 779870 h 1080120"/>
              <a:gd name="connsiteX8" fmla="*/ 1484113 w 4856512"/>
              <a:gd name="connsiteY8" fmla="*/ 793516 h 1080120"/>
              <a:gd name="connsiteX9" fmla="*/ 1511407 w 4856512"/>
              <a:gd name="connsiteY9" fmla="*/ 1052824 h 1080120"/>
              <a:gd name="connsiteX10" fmla="*/ 0 w 4856512"/>
              <a:gd name="connsiteY10" fmla="*/ 1080120 h 1080120"/>
              <a:gd name="connsiteX11" fmla="*/ 0 w 4856512"/>
              <a:gd name="connsiteY11" fmla="*/ 450050 h 1080120"/>
              <a:gd name="connsiteX12" fmla="*/ 0 w 4856512"/>
              <a:gd name="connsiteY12" fmla="*/ 180020 h 1080120"/>
              <a:gd name="connsiteX13" fmla="*/ 0 w 4856512"/>
              <a:gd name="connsiteY13" fmla="*/ 180020 h 1080120"/>
              <a:gd name="connsiteX14" fmla="*/ 0 w 4856512"/>
              <a:gd name="connsiteY14" fmla="*/ 0 h 1080120"/>
              <a:gd name="connsiteX0" fmla="*/ 0 w 5225001"/>
              <a:gd name="connsiteY0" fmla="*/ 0 h 1080120"/>
              <a:gd name="connsiteX1" fmla="*/ 1443169 w 5225001"/>
              <a:gd name="connsiteY1" fmla="*/ 27296 h 1080120"/>
              <a:gd name="connsiteX2" fmla="*/ 1456816 w 5225001"/>
              <a:gd name="connsiteY2" fmla="*/ 518616 h 1080120"/>
              <a:gd name="connsiteX3" fmla="*/ 4424682 w 5225001"/>
              <a:gd name="connsiteY3" fmla="*/ 40944 h 1080120"/>
              <a:gd name="connsiteX4" fmla="*/ 5225001 w 5225001"/>
              <a:gd name="connsiteY4" fmla="*/ 586854 h 1080120"/>
              <a:gd name="connsiteX5" fmla="*/ 4375795 w 5225001"/>
              <a:gd name="connsiteY5" fmla="*/ 174873 h 1080120"/>
              <a:gd name="connsiteX6" fmla="*/ 4365192 w 5225001"/>
              <a:gd name="connsiteY6" fmla="*/ 520561 h 1080120"/>
              <a:gd name="connsiteX7" fmla="*/ 4356444 w 5225001"/>
              <a:gd name="connsiteY7" fmla="*/ 779870 h 1080120"/>
              <a:gd name="connsiteX8" fmla="*/ 1484113 w 5225001"/>
              <a:gd name="connsiteY8" fmla="*/ 793516 h 1080120"/>
              <a:gd name="connsiteX9" fmla="*/ 1511407 w 5225001"/>
              <a:gd name="connsiteY9" fmla="*/ 1052824 h 1080120"/>
              <a:gd name="connsiteX10" fmla="*/ 0 w 5225001"/>
              <a:gd name="connsiteY10" fmla="*/ 1080120 h 1080120"/>
              <a:gd name="connsiteX11" fmla="*/ 0 w 5225001"/>
              <a:gd name="connsiteY11" fmla="*/ 450050 h 1080120"/>
              <a:gd name="connsiteX12" fmla="*/ 0 w 5225001"/>
              <a:gd name="connsiteY12" fmla="*/ 180020 h 1080120"/>
              <a:gd name="connsiteX13" fmla="*/ 0 w 5225001"/>
              <a:gd name="connsiteY13" fmla="*/ 180020 h 1080120"/>
              <a:gd name="connsiteX14" fmla="*/ 0 w 5225001"/>
              <a:gd name="connsiteY14" fmla="*/ 0 h 1080120"/>
              <a:gd name="connsiteX0" fmla="*/ 0 w 5225001"/>
              <a:gd name="connsiteY0" fmla="*/ 0 h 1080120"/>
              <a:gd name="connsiteX1" fmla="*/ 1443169 w 5225001"/>
              <a:gd name="connsiteY1" fmla="*/ 27296 h 1080120"/>
              <a:gd name="connsiteX2" fmla="*/ 1456816 w 5225001"/>
              <a:gd name="connsiteY2" fmla="*/ 518616 h 1080120"/>
              <a:gd name="connsiteX3" fmla="*/ 4424682 w 5225001"/>
              <a:gd name="connsiteY3" fmla="*/ 40944 h 1080120"/>
              <a:gd name="connsiteX4" fmla="*/ 5225001 w 5225001"/>
              <a:gd name="connsiteY4" fmla="*/ 586854 h 1080120"/>
              <a:gd name="connsiteX5" fmla="*/ 4375795 w 5225001"/>
              <a:gd name="connsiteY5" fmla="*/ 174873 h 1080120"/>
              <a:gd name="connsiteX6" fmla="*/ 4365192 w 5225001"/>
              <a:gd name="connsiteY6" fmla="*/ 588800 h 1080120"/>
              <a:gd name="connsiteX7" fmla="*/ 4356444 w 5225001"/>
              <a:gd name="connsiteY7" fmla="*/ 779870 h 1080120"/>
              <a:gd name="connsiteX8" fmla="*/ 1484113 w 5225001"/>
              <a:gd name="connsiteY8" fmla="*/ 793516 h 1080120"/>
              <a:gd name="connsiteX9" fmla="*/ 1511407 w 5225001"/>
              <a:gd name="connsiteY9" fmla="*/ 1052824 h 1080120"/>
              <a:gd name="connsiteX10" fmla="*/ 0 w 5225001"/>
              <a:gd name="connsiteY10" fmla="*/ 1080120 h 1080120"/>
              <a:gd name="connsiteX11" fmla="*/ 0 w 5225001"/>
              <a:gd name="connsiteY11" fmla="*/ 450050 h 1080120"/>
              <a:gd name="connsiteX12" fmla="*/ 0 w 5225001"/>
              <a:gd name="connsiteY12" fmla="*/ 180020 h 1080120"/>
              <a:gd name="connsiteX13" fmla="*/ 0 w 5225001"/>
              <a:gd name="connsiteY13" fmla="*/ 180020 h 1080120"/>
              <a:gd name="connsiteX14" fmla="*/ 0 w 5225001"/>
              <a:gd name="connsiteY14" fmla="*/ 0 h 1080120"/>
              <a:gd name="connsiteX0" fmla="*/ 0 w 5225001"/>
              <a:gd name="connsiteY0" fmla="*/ 0 h 1080120"/>
              <a:gd name="connsiteX1" fmla="*/ 1443169 w 5225001"/>
              <a:gd name="connsiteY1" fmla="*/ 27296 h 1080120"/>
              <a:gd name="connsiteX2" fmla="*/ 1456816 w 5225001"/>
              <a:gd name="connsiteY2" fmla="*/ 518616 h 1080120"/>
              <a:gd name="connsiteX3" fmla="*/ 4424682 w 5225001"/>
              <a:gd name="connsiteY3" fmla="*/ 40944 h 1080120"/>
              <a:gd name="connsiteX4" fmla="*/ 5225001 w 5225001"/>
              <a:gd name="connsiteY4" fmla="*/ 586854 h 1080120"/>
              <a:gd name="connsiteX5" fmla="*/ 4375795 w 5225001"/>
              <a:gd name="connsiteY5" fmla="*/ 174873 h 1080120"/>
              <a:gd name="connsiteX6" fmla="*/ 4356444 w 5225001"/>
              <a:gd name="connsiteY6" fmla="*/ 779870 h 1080120"/>
              <a:gd name="connsiteX7" fmla="*/ 1484113 w 5225001"/>
              <a:gd name="connsiteY7" fmla="*/ 793516 h 1080120"/>
              <a:gd name="connsiteX8" fmla="*/ 1511407 w 5225001"/>
              <a:gd name="connsiteY8" fmla="*/ 1052824 h 1080120"/>
              <a:gd name="connsiteX9" fmla="*/ 0 w 5225001"/>
              <a:gd name="connsiteY9" fmla="*/ 1080120 h 1080120"/>
              <a:gd name="connsiteX10" fmla="*/ 0 w 5225001"/>
              <a:gd name="connsiteY10" fmla="*/ 450050 h 1080120"/>
              <a:gd name="connsiteX11" fmla="*/ 0 w 5225001"/>
              <a:gd name="connsiteY11" fmla="*/ 180020 h 1080120"/>
              <a:gd name="connsiteX12" fmla="*/ 0 w 5225001"/>
              <a:gd name="connsiteY12" fmla="*/ 180020 h 1080120"/>
              <a:gd name="connsiteX13" fmla="*/ 0 w 5225001"/>
              <a:gd name="connsiteY13" fmla="*/ 0 h 1080120"/>
              <a:gd name="connsiteX0" fmla="*/ 0 w 5225001"/>
              <a:gd name="connsiteY0" fmla="*/ 0 h 1080120"/>
              <a:gd name="connsiteX1" fmla="*/ 1443169 w 5225001"/>
              <a:gd name="connsiteY1" fmla="*/ 27296 h 1080120"/>
              <a:gd name="connsiteX2" fmla="*/ 1456816 w 5225001"/>
              <a:gd name="connsiteY2" fmla="*/ 518616 h 1080120"/>
              <a:gd name="connsiteX3" fmla="*/ 4424682 w 5225001"/>
              <a:gd name="connsiteY3" fmla="*/ 40944 h 1080120"/>
              <a:gd name="connsiteX4" fmla="*/ 5225001 w 5225001"/>
              <a:gd name="connsiteY4" fmla="*/ 586854 h 1080120"/>
              <a:gd name="connsiteX5" fmla="*/ 4389443 w 5225001"/>
              <a:gd name="connsiteY5" fmla="*/ 434180 h 1080120"/>
              <a:gd name="connsiteX6" fmla="*/ 4356444 w 5225001"/>
              <a:gd name="connsiteY6" fmla="*/ 779870 h 1080120"/>
              <a:gd name="connsiteX7" fmla="*/ 1484113 w 5225001"/>
              <a:gd name="connsiteY7" fmla="*/ 793516 h 1080120"/>
              <a:gd name="connsiteX8" fmla="*/ 1511407 w 5225001"/>
              <a:gd name="connsiteY8" fmla="*/ 1052824 h 1080120"/>
              <a:gd name="connsiteX9" fmla="*/ 0 w 5225001"/>
              <a:gd name="connsiteY9" fmla="*/ 1080120 h 1080120"/>
              <a:gd name="connsiteX10" fmla="*/ 0 w 5225001"/>
              <a:gd name="connsiteY10" fmla="*/ 450050 h 1080120"/>
              <a:gd name="connsiteX11" fmla="*/ 0 w 5225001"/>
              <a:gd name="connsiteY11" fmla="*/ 180020 h 1080120"/>
              <a:gd name="connsiteX12" fmla="*/ 0 w 5225001"/>
              <a:gd name="connsiteY12" fmla="*/ 180020 h 1080120"/>
              <a:gd name="connsiteX13" fmla="*/ 0 w 5225001"/>
              <a:gd name="connsiteY13" fmla="*/ 0 h 1080120"/>
              <a:gd name="connsiteX0" fmla="*/ 0 w 5225001"/>
              <a:gd name="connsiteY0" fmla="*/ 0 h 1080120"/>
              <a:gd name="connsiteX1" fmla="*/ 1443169 w 5225001"/>
              <a:gd name="connsiteY1" fmla="*/ 27296 h 1080120"/>
              <a:gd name="connsiteX2" fmla="*/ 1456816 w 5225001"/>
              <a:gd name="connsiteY2" fmla="*/ 518616 h 1080120"/>
              <a:gd name="connsiteX3" fmla="*/ 4424682 w 5225001"/>
              <a:gd name="connsiteY3" fmla="*/ 40944 h 1080120"/>
              <a:gd name="connsiteX4" fmla="*/ 5225001 w 5225001"/>
              <a:gd name="connsiteY4" fmla="*/ 586854 h 1080120"/>
              <a:gd name="connsiteX5" fmla="*/ 4389443 w 5225001"/>
              <a:gd name="connsiteY5" fmla="*/ 434180 h 1080120"/>
              <a:gd name="connsiteX6" fmla="*/ 4356444 w 5225001"/>
              <a:gd name="connsiteY6" fmla="*/ 779870 h 1080120"/>
              <a:gd name="connsiteX7" fmla="*/ 1484113 w 5225001"/>
              <a:gd name="connsiteY7" fmla="*/ 793516 h 1080120"/>
              <a:gd name="connsiteX8" fmla="*/ 1511407 w 5225001"/>
              <a:gd name="connsiteY8" fmla="*/ 1052824 h 1080120"/>
              <a:gd name="connsiteX9" fmla="*/ 0 w 5225001"/>
              <a:gd name="connsiteY9" fmla="*/ 1080120 h 1080120"/>
              <a:gd name="connsiteX10" fmla="*/ 0 w 5225001"/>
              <a:gd name="connsiteY10" fmla="*/ 450050 h 1080120"/>
              <a:gd name="connsiteX11" fmla="*/ 0 w 5225001"/>
              <a:gd name="connsiteY11" fmla="*/ 180020 h 1080120"/>
              <a:gd name="connsiteX12" fmla="*/ 0 w 5225001"/>
              <a:gd name="connsiteY12" fmla="*/ 180020 h 1080120"/>
              <a:gd name="connsiteX13" fmla="*/ 0 w 5225001"/>
              <a:gd name="connsiteY13" fmla="*/ 0 h 1080120"/>
              <a:gd name="connsiteX0" fmla="*/ 0 w 5225001"/>
              <a:gd name="connsiteY0" fmla="*/ 0 h 1080120"/>
              <a:gd name="connsiteX1" fmla="*/ 1443169 w 5225001"/>
              <a:gd name="connsiteY1" fmla="*/ 27296 h 1080120"/>
              <a:gd name="connsiteX2" fmla="*/ 1456816 w 5225001"/>
              <a:gd name="connsiteY2" fmla="*/ 518616 h 1080120"/>
              <a:gd name="connsiteX3" fmla="*/ 4424682 w 5225001"/>
              <a:gd name="connsiteY3" fmla="*/ 40944 h 1080120"/>
              <a:gd name="connsiteX4" fmla="*/ 5225001 w 5225001"/>
              <a:gd name="connsiteY4" fmla="*/ 586854 h 1080120"/>
              <a:gd name="connsiteX5" fmla="*/ 4356444 w 5225001"/>
              <a:gd name="connsiteY5" fmla="*/ 779870 h 1080120"/>
              <a:gd name="connsiteX6" fmla="*/ 1484113 w 5225001"/>
              <a:gd name="connsiteY6" fmla="*/ 793516 h 1080120"/>
              <a:gd name="connsiteX7" fmla="*/ 1511407 w 5225001"/>
              <a:gd name="connsiteY7" fmla="*/ 1052824 h 1080120"/>
              <a:gd name="connsiteX8" fmla="*/ 0 w 5225001"/>
              <a:gd name="connsiteY8" fmla="*/ 1080120 h 1080120"/>
              <a:gd name="connsiteX9" fmla="*/ 0 w 5225001"/>
              <a:gd name="connsiteY9" fmla="*/ 450050 h 1080120"/>
              <a:gd name="connsiteX10" fmla="*/ 0 w 5225001"/>
              <a:gd name="connsiteY10" fmla="*/ 180020 h 1080120"/>
              <a:gd name="connsiteX11" fmla="*/ 0 w 5225001"/>
              <a:gd name="connsiteY11" fmla="*/ 180020 h 1080120"/>
              <a:gd name="connsiteX12" fmla="*/ 0 w 5225001"/>
              <a:gd name="connsiteY12" fmla="*/ 0 h 1080120"/>
              <a:gd name="connsiteX0" fmla="*/ 0 w 5225001"/>
              <a:gd name="connsiteY0" fmla="*/ 0 h 1080120"/>
              <a:gd name="connsiteX1" fmla="*/ 1443169 w 5225001"/>
              <a:gd name="connsiteY1" fmla="*/ 27296 h 1080120"/>
              <a:gd name="connsiteX2" fmla="*/ 1456816 w 5225001"/>
              <a:gd name="connsiteY2" fmla="*/ 518616 h 1080120"/>
              <a:gd name="connsiteX3" fmla="*/ 4370091 w 5225001"/>
              <a:gd name="connsiteY3" fmla="*/ 545912 h 1080120"/>
              <a:gd name="connsiteX4" fmla="*/ 5225001 w 5225001"/>
              <a:gd name="connsiteY4" fmla="*/ 586854 h 1080120"/>
              <a:gd name="connsiteX5" fmla="*/ 4356444 w 5225001"/>
              <a:gd name="connsiteY5" fmla="*/ 779870 h 1080120"/>
              <a:gd name="connsiteX6" fmla="*/ 1484113 w 5225001"/>
              <a:gd name="connsiteY6" fmla="*/ 793516 h 1080120"/>
              <a:gd name="connsiteX7" fmla="*/ 1511407 w 5225001"/>
              <a:gd name="connsiteY7" fmla="*/ 1052824 h 1080120"/>
              <a:gd name="connsiteX8" fmla="*/ 0 w 5225001"/>
              <a:gd name="connsiteY8" fmla="*/ 1080120 h 1080120"/>
              <a:gd name="connsiteX9" fmla="*/ 0 w 5225001"/>
              <a:gd name="connsiteY9" fmla="*/ 450050 h 1080120"/>
              <a:gd name="connsiteX10" fmla="*/ 0 w 5225001"/>
              <a:gd name="connsiteY10" fmla="*/ 180020 h 1080120"/>
              <a:gd name="connsiteX11" fmla="*/ 0 w 5225001"/>
              <a:gd name="connsiteY11" fmla="*/ 180020 h 1080120"/>
              <a:gd name="connsiteX12" fmla="*/ 0 w 5225001"/>
              <a:gd name="connsiteY12" fmla="*/ 0 h 1080120"/>
              <a:gd name="connsiteX0" fmla="*/ 0 w 5225001"/>
              <a:gd name="connsiteY0" fmla="*/ 0 h 1080120"/>
              <a:gd name="connsiteX1" fmla="*/ 1443169 w 5225001"/>
              <a:gd name="connsiteY1" fmla="*/ 27296 h 1080120"/>
              <a:gd name="connsiteX2" fmla="*/ 1456816 w 5225001"/>
              <a:gd name="connsiteY2" fmla="*/ 518616 h 1080120"/>
              <a:gd name="connsiteX3" fmla="*/ 4356443 w 5225001"/>
              <a:gd name="connsiteY3" fmla="*/ 532265 h 1080120"/>
              <a:gd name="connsiteX4" fmla="*/ 5225001 w 5225001"/>
              <a:gd name="connsiteY4" fmla="*/ 586854 h 1080120"/>
              <a:gd name="connsiteX5" fmla="*/ 4356444 w 5225001"/>
              <a:gd name="connsiteY5" fmla="*/ 779870 h 1080120"/>
              <a:gd name="connsiteX6" fmla="*/ 1484113 w 5225001"/>
              <a:gd name="connsiteY6" fmla="*/ 793516 h 1080120"/>
              <a:gd name="connsiteX7" fmla="*/ 1511407 w 5225001"/>
              <a:gd name="connsiteY7" fmla="*/ 1052824 h 1080120"/>
              <a:gd name="connsiteX8" fmla="*/ 0 w 5225001"/>
              <a:gd name="connsiteY8" fmla="*/ 1080120 h 1080120"/>
              <a:gd name="connsiteX9" fmla="*/ 0 w 5225001"/>
              <a:gd name="connsiteY9" fmla="*/ 450050 h 1080120"/>
              <a:gd name="connsiteX10" fmla="*/ 0 w 5225001"/>
              <a:gd name="connsiteY10" fmla="*/ 180020 h 1080120"/>
              <a:gd name="connsiteX11" fmla="*/ 0 w 5225001"/>
              <a:gd name="connsiteY11" fmla="*/ 180020 h 1080120"/>
              <a:gd name="connsiteX12" fmla="*/ 0 w 5225001"/>
              <a:gd name="connsiteY12" fmla="*/ 0 h 1080120"/>
              <a:gd name="connsiteX0" fmla="*/ 0 w 4992989"/>
              <a:gd name="connsiteY0" fmla="*/ 0 h 1080120"/>
              <a:gd name="connsiteX1" fmla="*/ 1443169 w 4992989"/>
              <a:gd name="connsiteY1" fmla="*/ 27296 h 1080120"/>
              <a:gd name="connsiteX2" fmla="*/ 1456816 w 4992989"/>
              <a:gd name="connsiteY2" fmla="*/ 518616 h 1080120"/>
              <a:gd name="connsiteX3" fmla="*/ 4356443 w 4992989"/>
              <a:gd name="connsiteY3" fmla="*/ 532265 h 1080120"/>
              <a:gd name="connsiteX4" fmla="*/ 4992989 w 4992989"/>
              <a:gd name="connsiteY4" fmla="*/ 682388 h 1080120"/>
              <a:gd name="connsiteX5" fmla="*/ 4356444 w 4992989"/>
              <a:gd name="connsiteY5" fmla="*/ 779870 h 1080120"/>
              <a:gd name="connsiteX6" fmla="*/ 1484113 w 4992989"/>
              <a:gd name="connsiteY6" fmla="*/ 793516 h 1080120"/>
              <a:gd name="connsiteX7" fmla="*/ 1511407 w 4992989"/>
              <a:gd name="connsiteY7" fmla="*/ 1052824 h 1080120"/>
              <a:gd name="connsiteX8" fmla="*/ 0 w 4992989"/>
              <a:gd name="connsiteY8" fmla="*/ 1080120 h 1080120"/>
              <a:gd name="connsiteX9" fmla="*/ 0 w 4992989"/>
              <a:gd name="connsiteY9" fmla="*/ 450050 h 1080120"/>
              <a:gd name="connsiteX10" fmla="*/ 0 w 4992989"/>
              <a:gd name="connsiteY10" fmla="*/ 180020 h 1080120"/>
              <a:gd name="connsiteX11" fmla="*/ 0 w 4992989"/>
              <a:gd name="connsiteY11" fmla="*/ 180020 h 1080120"/>
              <a:gd name="connsiteX12" fmla="*/ 0 w 4992989"/>
              <a:gd name="connsiteY12" fmla="*/ 0 h 1080120"/>
              <a:gd name="connsiteX0" fmla="*/ 0 w 4801920"/>
              <a:gd name="connsiteY0" fmla="*/ 0 h 1080120"/>
              <a:gd name="connsiteX1" fmla="*/ 1443169 w 4801920"/>
              <a:gd name="connsiteY1" fmla="*/ 27296 h 1080120"/>
              <a:gd name="connsiteX2" fmla="*/ 1456816 w 4801920"/>
              <a:gd name="connsiteY2" fmla="*/ 518616 h 1080120"/>
              <a:gd name="connsiteX3" fmla="*/ 4356443 w 4801920"/>
              <a:gd name="connsiteY3" fmla="*/ 532265 h 1080120"/>
              <a:gd name="connsiteX4" fmla="*/ 4801920 w 4801920"/>
              <a:gd name="connsiteY4" fmla="*/ 682388 h 1080120"/>
              <a:gd name="connsiteX5" fmla="*/ 4356444 w 4801920"/>
              <a:gd name="connsiteY5" fmla="*/ 779870 h 1080120"/>
              <a:gd name="connsiteX6" fmla="*/ 1484113 w 4801920"/>
              <a:gd name="connsiteY6" fmla="*/ 793516 h 1080120"/>
              <a:gd name="connsiteX7" fmla="*/ 1511407 w 4801920"/>
              <a:gd name="connsiteY7" fmla="*/ 1052824 h 1080120"/>
              <a:gd name="connsiteX8" fmla="*/ 0 w 4801920"/>
              <a:gd name="connsiteY8" fmla="*/ 1080120 h 1080120"/>
              <a:gd name="connsiteX9" fmla="*/ 0 w 4801920"/>
              <a:gd name="connsiteY9" fmla="*/ 450050 h 1080120"/>
              <a:gd name="connsiteX10" fmla="*/ 0 w 4801920"/>
              <a:gd name="connsiteY10" fmla="*/ 180020 h 1080120"/>
              <a:gd name="connsiteX11" fmla="*/ 0 w 4801920"/>
              <a:gd name="connsiteY11" fmla="*/ 180020 h 1080120"/>
              <a:gd name="connsiteX12" fmla="*/ 0 w 4801920"/>
              <a:gd name="connsiteY12" fmla="*/ 0 h 1080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801920" h="1080120">
                <a:moveTo>
                  <a:pt x="0" y="0"/>
                </a:moveTo>
                <a:lnTo>
                  <a:pt x="1443169" y="27296"/>
                </a:lnTo>
                <a:lnTo>
                  <a:pt x="1456816" y="518616"/>
                </a:lnTo>
                <a:lnTo>
                  <a:pt x="4356443" y="532265"/>
                </a:lnTo>
                <a:lnTo>
                  <a:pt x="4801920" y="682388"/>
                </a:lnTo>
                <a:lnTo>
                  <a:pt x="4356444" y="779870"/>
                </a:lnTo>
                <a:lnTo>
                  <a:pt x="1484113" y="793516"/>
                </a:lnTo>
                <a:cubicBezTo>
                  <a:pt x="1488662" y="1189301"/>
                  <a:pt x="1493211" y="629743"/>
                  <a:pt x="1511407" y="1052824"/>
                </a:cubicBezTo>
                <a:lnTo>
                  <a:pt x="0" y="1080120"/>
                </a:lnTo>
                <a:lnTo>
                  <a:pt x="0" y="450050"/>
                </a:lnTo>
                <a:lnTo>
                  <a:pt x="0" y="180020"/>
                </a:lnTo>
                <a:lnTo>
                  <a:pt x="0" y="180020"/>
                </a:lnTo>
                <a:lnTo>
                  <a:pt x="0" y="0"/>
                </a:lnTo>
                <a:close/>
              </a:path>
            </a:pathLst>
          </a:custGeom>
          <a:solidFill>
            <a:srgbClr val="92D050">
              <a:alpha val="30196"/>
            </a:srgbClr>
          </a:solidFill>
          <a:ln w="38100">
            <a:solidFill>
              <a:srgbClr val="00B050"/>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solidFill>
                <a:prstClr val="black"/>
              </a:solidFill>
            </a:endParaRPr>
          </a:p>
        </p:txBody>
      </p:sp>
      <p:grpSp>
        <p:nvGrpSpPr>
          <p:cNvPr id="27" name="Group 26"/>
          <p:cNvGrpSpPr/>
          <p:nvPr/>
        </p:nvGrpSpPr>
        <p:grpSpPr>
          <a:xfrm>
            <a:off x="128464" y="116680"/>
            <a:ext cx="8496944" cy="432000"/>
            <a:chOff x="128464" y="108000"/>
            <a:chExt cx="8496944" cy="432000"/>
          </a:xfrm>
        </p:grpSpPr>
        <p:sp>
          <p:nvSpPr>
            <p:cNvPr id="28" name="TextBox 27">
              <a:hlinkClick r:id="rId4"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29" name="TextBox 28">
              <a:hlinkClick r:id="rId5" action="ppaction://hlinksldjump"/>
            </p:cNvPr>
            <p:cNvSpPr txBox="1"/>
            <p:nvPr/>
          </p:nvSpPr>
          <p:spPr>
            <a:xfrm>
              <a:off x="920552" y="108000"/>
              <a:ext cx="756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30" name="TextBox 29"/>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1" name="TextBox 30">
              <a:hlinkClick r:id="rId6"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32" name="TextBox 31">
              <a:hlinkClick r:id="rId7"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33" name="TextBox 32"/>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4" name="TextBox 33"/>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5" name="TextBox 34"/>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6" name="TextBox 35"/>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7" name="TextBox 36">
              <a:hlinkClick r:id="rId8"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38" name="TextBox 37"/>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9" name="TextBox 38">
              <a:hlinkClick r:id="rId9"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40" name="TextBox 39"/>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1" name="TextBox 40">
              <a:hlinkClick r:id="rId10"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43" name="TextBox 42"/>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4" name="TextBox 43">
              <a:hlinkClick r:id="rId11"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45" name="TextBox 44">
              <a:hlinkClick r:id="rId12"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46" name="TextBox 45">
              <a:hlinkClick r:id="rId13"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47" name="TextBox 46">
              <a:hlinkClick r:id="rId14"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48" name="TextBox 47"/>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562182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5" y="548680"/>
            <a:ext cx="9945555" cy="638944"/>
          </a:xfrm>
        </p:spPr>
        <p:txBody>
          <a:bodyPr>
            <a:normAutofit/>
          </a:bodyPr>
          <a:lstStyle/>
          <a:p>
            <a:r>
              <a:rPr lang="en-GB" sz="2400" b="1" dirty="0"/>
              <a:t>What does Nutrition and Hydration need to provide?</a:t>
            </a:r>
            <a:endParaRPr lang="en-GB" b="1" dirty="0"/>
          </a:p>
        </p:txBody>
      </p:sp>
      <p:sp>
        <p:nvSpPr>
          <p:cNvPr id="8" name="Content Placeholder 2"/>
          <p:cNvSpPr>
            <a:spLocks noGrp="1"/>
          </p:cNvSpPr>
          <p:nvPr>
            <p:ph idx="1"/>
          </p:nvPr>
        </p:nvSpPr>
        <p:spPr>
          <a:xfrm>
            <a:off x="192933" y="1052736"/>
            <a:ext cx="9713067" cy="5167194"/>
          </a:xfrm>
        </p:spPr>
        <p:txBody>
          <a:bodyPr>
            <a:noAutofit/>
          </a:bodyPr>
          <a:lstStyle/>
          <a:p>
            <a:pPr marL="0" lvl="0" indent="0">
              <a:lnSpc>
                <a:spcPct val="90000"/>
              </a:lnSpc>
              <a:spcBef>
                <a:spcPts val="800"/>
              </a:spcBef>
              <a:buNone/>
            </a:pPr>
            <a:r>
              <a:rPr lang="en-GB" sz="1800" b="1" dirty="0"/>
              <a:t>Aims of the service</a:t>
            </a:r>
          </a:p>
          <a:p>
            <a:pPr marL="265113" indent="-265113">
              <a:lnSpc>
                <a:spcPct val="90000"/>
              </a:lnSpc>
              <a:spcBef>
                <a:spcPts val="800"/>
              </a:spcBef>
            </a:pPr>
            <a:r>
              <a:rPr lang="en-GB" sz="1600" dirty="0"/>
              <a:t>To improve health and wellbeing through optimising and maintaining good nutrition and hydration status.</a:t>
            </a:r>
          </a:p>
          <a:p>
            <a:pPr marL="265113" indent="-265113">
              <a:lnSpc>
                <a:spcPct val="90000"/>
              </a:lnSpc>
              <a:spcBef>
                <a:spcPts val="800"/>
              </a:spcBef>
            </a:pPr>
            <a:r>
              <a:rPr lang="en-GB" sz="1600" dirty="0"/>
              <a:t>To optimise cognition, reduce falls, and support rehabilitation goals.</a:t>
            </a:r>
          </a:p>
          <a:p>
            <a:pPr marL="265113" indent="-265113">
              <a:lnSpc>
                <a:spcPct val="90000"/>
              </a:lnSpc>
              <a:spcBef>
                <a:spcPts val="800"/>
              </a:spcBef>
            </a:pPr>
            <a:r>
              <a:rPr lang="en-GB" sz="1600" dirty="0"/>
              <a:t>For all staff, residents, families and carers to be involved, empowered and engaged in reinforcing the importance of nutrition and hydration, not just nurse or dietitian.</a:t>
            </a:r>
          </a:p>
          <a:p>
            <a:pPr marL="0" indent="0">
              <a:lnSpc>
                <a:spcPct val="90000"/>
              </a:lnSpc>
              <a:spcBef>
                <a:spcPts val="800"/>
              </a:spcBef>
              <a:buNone/>
            </a:pPr>
            <a:r>
              <a:rPr lang="en-GB" sz="1800" b="1" dirty="0"/>
              <a:t>Components of the service</a:t>
            </a:r>
          </a:p>
          <a:p>
            <a:pPr marL="265113" indent="-265113">
              <a:lnSpc>
                <a:spcPct val="90000"/>
              </a:lnSpc>
              <a:spcBef>
                <a:spcPts val="600"/>
              </a:spcBef>
            </a:pPr>
            <a:r>
              <a:rPr lang="en-GB" sz="1600" dirty="0"/>
              <a:t>A skilled, competent and confident workforce supported by specialised training and using work-based learning.</a:t>
            </a:r>
          </a:p>
          <a:p>
            <a:pPr marL="265113" lvl="0" indent="-265113">
              <a:lnSpc>
                <a:spcPct val="90000"/>
              </a:lnSpc>
              <a:spcBef>
                <a:spcPts val="600"/>
              </a:spcBef>
            </a:pPr>
            <a:r>
              <a:rPr lang="en-GB" sz="1600" dirty="0"/>
              <a:t>Hydration and nutrition as a core part of MDT and partnership working. </a:t>
            </a:r>
          </a:p>
          <a:p>
            <a:pPr marL="265113" lvl="0" indent="-265113">
              <a:lnSpc>
                <a:spcPct val="90000"/>
              </a:lnSpc>
              <a:spcBef>
                <a:spcPts val="600"/>
              </a:spcBef>
            </a:pPr>
            <a:r>
              <a:rPr lang="en-GB" sz="1600" dirty="0"/>
              <a:t>Use of a nutrition and hydration screening tool.</a:t>
            </a:r>
          </a:p>
          <a:p>
            <a:pPr marL="265113" lvl="0" indent="-265113">
              <a:lnSpc>
                <a:spcPct val="90000"/>
              </a:lnSpc>
              <a:spcBef>
                <a:spcPts val="600"/>
              </a:spcBef>
            </a:pPr>
            <a:r>
              <a:rPr lang="en-GB" sz="1600" dirty="0"/>
              <a:t>Assessment, monitoring and evaluation.</a:t>
            </a:r>
          </a:p>
          <a:p>
            <a:pPr marL="265113" lvl="0" indent="-265113">
              <a:lnSpc>
                <a:spcPct val="90000"/>
              </a:lnSpc>
              <a:spcBef>
                <a:spcPts val="600"/>
              </a:spcBef>
            </a:pPr>
            <a:r>
              <a:rPr lang="en-GB" sz="1600" dirty="0"/>
              <a:t>Access to high-quality dental care and dentists.</a:t>
            </a:r>
          </a:p>
          <a:p>
            <a:pPr marL="0" lvl="0" indent="0">
              <a:lnSpc>
                <a:spcPct val="90000"/>
              </a:lnSpc>
              <a:spcBef>
                <a:spcPts val="800"/>
              </a:spcBef>
              <a:buNone/>
            </a:pPr>
            <a:r>
              <a:rPr lang="en-GB" sz="1800" b="1" dirty="0"/>
              <a:t>Key messages from the Enhanced Health in Care Homes vanguards</a:t>
            </a:r>
          </a:p>
          <a:p>
            <a:pPr marL="265113" indent="-265113">
              <a:lnSpc>
                <a:spcPct val="90000"/>
              </a:lnSpc>
              <a:spcBef>
                <a:spcPts val="600"/>
              </a:spcBef>
            </a:pPr>
            <a:r>
              <a:rPr lang="en-GB" sz="1600" dirty="0"/>
              <a:t>Nutrition and hydration in care homes is everyone’s responsibility – equal partners.</a:t>
            </a:r>
          </a:p>
          <a:p>
            <a:pPr marL="265113" lvl="0" indent="-265113">
              <a:lnSpc>
                <a:spcPct val="90000"/>
              </a:lnSpc>
              <a:spcBef>
                <a:spcPts val="600"/>
              </a:spcBef>
            </a:pPr>
            <a:r>
              <a:rPr lang="en-GB" sz="1600" dirty="0"/>
              <a:t>The importance of improved nutrition and hydration in care homes.</a:t>
            </a:r>
          </a:p>
          <a:p>
            <a:pPr marL="265113" indent="-265113">
              <a:lnSpc>
                <a:spcPct val="90000"/>
              </a:lnSpc>
              <a:spcBef>
                <a:spcPts val="600"/>
              </a:spcBef>
            </a:pPr>
            <a:r>
              <a:rPr lang="en-GB" sz="1600" dirty="0"/>
              <a:t>A range of declining health symptoms in the frail and elderly (including in cognitive function) can be associated with poor nutrition and hydration, and can present in non-specific ways.</a:t>
            </a:r>
          </a:p>
          <a:p>
            <a:pPr marL="265113" lvl="0" indent="-265113">
              <a:lnSpc>
                <a:spcPct val="90000"/>
              </a:lnSpc>
              <a:spcBef>
                <a:spcPts val="600"/>
              </a:spcBef>
            </a:pPr>
            <a:r>
              <a:rPr lang="en-GB" sz="1600" dirty="0"/>
              <a:t>The importance of the role of carers and families play in this element of care (testing/ involvement).</a:t>
            </a:r>
            <a:endParaRPr lang="en-GB" sz="1400" dirty="0">
              <a:solidFill>
                <a:srgbClr val="FF0000"/>
              </a:solidFill>
            </a:endParaRPr>
          </a:p>
        </p:txBody>
      </p:sp>
      <p:grpSp>
        <p:nvGrpSpPr>
          <p:cNvPr id="25" name="Group 24"/>
          <p:cNvGrpSpPr/>
          <p:nvPr/>
        </p:nvGrpSpPr>
        <p:grpSpPr>
          <a:xfrm>
            <a:off x="128464" y="116680"/>
            <a:ext cx="8496944" cy="432000"/>
            <a:chOff x="128464" y="108000"/>
            <a:chExt cx="8496944" cy="432000"/>
          </a:xfrm>
        </p:grpSpPr>
        <p:sp>
          <p:nvSpPr>
            <p:cNvPr id="47" name="TextBox 46">
              <a:hlinkClick r:id="rId3"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48" name="TextBox 47">
              <a:hlinkClick r:id="rId4" action="ppaction://hlinksldjump"/>
            </p:cNvPr>
            <p:cNvSpPr txBox="1"/>
            <p:nvPr/>
          </p:nvSpPr>
          <p:spPr>
            <a:xfrm>
              <a:off x="920552" y="108000"/>
              <a:ext cx="756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49" name="TextBox 48"/>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0" name="TextBox 49">
              <a:hlinkClick r:id="rId5"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1" name="TextBox 50">
              <a:hlinkClick r:id="rId6"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2" name="TextBox 51"/>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5" name="TextBox 54"/>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a:hlinkClick r:id="rId7"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57" name="TextBox 56"/>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a:hlinkClick r:id="rId8"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59" name="TextBox 58"/>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9" action="ppaction://hlinksldjump"/>
            </p:cNvPr>
            <p:cNvSpPr txBox="1"/>
            <p:nvPr/>
          </p:nvSpPr>
          <p:spPr>
            <a:xfrm>
              <a:off x="1827176"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1" name="TextBox 60"/>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2" name="TextBox 61">
              <a:hlinkClick r:id="rId10"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3" name="TextBox 62">
              <a:hlinkClick r:id="rId11"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4" name="TextBox 63">
              <a:hlinkClick r:id="rId12"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5" name="TextBox 64">
              <a:hlinkClick r:id="rId13"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6" name="TextBox 65"/>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158621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1"/>
          <p:cNvSpPr>
            <a:spLocks noGrp="1"/>
          </p:cNvSpPr>
          <p:nvPr>
            <p:ph type="title"/>
          </p:nvPr>
        </p:nvSpPr>
        <p:spPr>
          <a:xfrm>
            <a:off x="-39555" y="548680"/>
            <a:ext cx="9945555" cy="638944"/>
          </a:xfrm>
        </p:spPr>
        <p:txBody>
          <a:bodyPr>
            <a:normAutofit/>
          </a:bodyPr>
          <a:lstStyle/>
          <a:p>
            <a:r>
              <a:rPr lang="en-GB" sz="2400" b="1" dirty="0"/>
              <a:t>Vanguard service models – Newcastle Gateshead</a:t>
            </a:r>
            <a:endParaRPr lang="en-GB" b="1" dirty="0"/>
          </a:p>
        </p:txBody>
      </p:sp>
      <p:sp>
        <p:nvSpPr>
          <p:cNvPr id="8" name="Content Placeholder 2"/>
          <p:cNvSpPr>
            <a:spLocks noGrp="1"/>
          </p:cNvSpPr>
          <p:nvPr>
            <p:ph idx="1"/>
          </p:nvPr>
        </p:nvSpPr>
        <p:spPr>
          <a:xfrm>
            <a:off x="56456" y="1196752"/>
            <a:ext cx="4998215" cy="4752528"/>
          </a:xfrm>
        </p:spPr>
        <p:txBody>
          <a:bodyPr>
            <a:noAutofit/>
          </a:bodyPr>
          <a:lstStyle/>
          <a:p>
            <a:pPr marL="182563" lvl="0" indent="-182563">
              <a:spcBef>
                <a:spcPts val="1200"/>
              </a:spcBef>
            </a:pPr>
            <a:r>
              <a:rPr lang="en-GB" sz="1400" dirty="0"/>
              <a:t>Care Home staff are supported in the delivery of optimum care by a range of community staff e.g. with subcutaneous fluid administration. </a:t>
            </a:r>
          </a:p>
          <a:p>
            <a:pPr marL="182563" lvl="0" indent="-182563">
              <a:spcBef>
                <a:spcPts val="1200"/>
              </a:spcBef>
            </a:pPr>
            <a:r>
              <a:rPr lang="en-GB" sz="1400" dirty="0"/>
              <a:t>There are a range of innovative approaches to care in many care homes such as  ‘Hydration stations’ and ‘Shandy Saturdays’.</a:t>
            </a:r>
          </a:p>
          <a:p>
            <a:pPr marL="182563" indent="-182563">
              <a:spcBef>
                <a:spcPts val="1200"/>
              </a:spcBef>
            </a:pPr>
            <a:r>
              <a:rPr lang="en-GB" sz="1400" dirty="0"/>
              <a:t>Technology is being introduced, supported by a ‘practice educator’,  to identify risk, inform care plans and record eating and drinking.</a:t>
            </a:r>
          </a:p>
          <a:p>
            <a:pPr marL="182563" indent="-182563">
              <a:spcBef>
                <a:spcPts val="1200"/>
              </a:spcBef>
            </a:pPr>
            <a:r>
              <a:rPr lang="en-GB" sz="1400" dirty="0"/>
              <a:t>CCG and Northumbria University colleagues will be developing ‘hydration bundles’ of care that includes strategies for awareness raising, staff training and developing a champion network.</a:t>
            </a:r>
          </a:p>
          <a:p>
            <a:pPr marL="182563" lvl="0" indent="-182563">
              <a:spcBef>
                <a:spcPts val="1200"/>
              </a:spcBef>
            </a:pPr>
            <a:r>
              <a:rPr lang="en-GB" sz="1400" dirty="0"/>
              <a:t>Dietetic teams are providing a work based approach to learning.</a:t>
            </a:r>
          </a:p>
          <a:p>
            <a:pPr marL="182563" lvl="0" indent="-182563">
              <a:spcBef>
                <a:spcPts val="1200"/>
              </a:spcBef>
            </a:pPr>
            <a:r>
              <a:rPr lang="en-GB" sz="1400" dirty="0"/>
              <a:t>Local Authority quality assessment frameworks have a specific component on nutrition and hydration care.</a:t>
            </a:r>
          </a:p>
          <a:p>
            <a:pPr marL="182563" lvl="0" indent="-182563">
              <a:spcBef>
                <a:spcPts val="1200"/>
              </a:spcBef>
            </a:pPr>
            <a:r>
              <a:rPr lang="en-GB" sz="1400" dirty="0"/>
              <a:t>A formal research study is underway seeking to understand practice and develop an evidence base for the future.</a:t>
            </a:r>
            <a:endParaRPr lang="en-GB" sz="1400" i="1" dirty="0"/>
          </a:p>
          <a:p>
            <a:pPr marL="182563" lvl="0" indent="-182563">
              <a:spcBef>
                <a:spcPts val="600"/>
              </a:spcBef>
            </a:pPr>
            <a:endParaRPr lang="en-GB" sz="1400" b="1" dirty="0"/>
          </a:p>
          <a:p>
            <a:pPr lvl="0">
              <a:spcBef>
                <a:spcPts val="600"/>
              </a:spcBef>
            </a:pPr>
            <a:endParaRPr lang="en-GB" sz="1400" dirty="0"/>
          </a:p>
          <a:p>
            <a:pPr lvl="0">
              <a:spcBef>
                <a:spcPts val="600"/>
              </a:spcBef>
            </a:pPr>
            <a:endParaRPr lang="en-GB" sz="1400" dirty="0"/>
          </a:p>
        </p:txBody>
      </p:sp>
      <p:sp>
        <p:nvSpPr>
          <p:cNvPr id="49" name="TextBox 48"/>
          <p:cNvSpPr txBox="1"/>
          <p:nvPr/>
        </p:nvSpPr>
        <p:spPr>
          <a:xfrm>
            <a:off x="5313040" y="1172646"/>
            <a:ext cx="4176463" cy="4493538"/>
          </a:xfrm>
          <a:prstGeom prst="rect">
            <a:avLst/>
          </a:prstGeom>
          <a:noFill/>
          <a:ln w="38100">
            <a:solidFill>
              <a:srgbClr val="FFC000"/>
            </a:solidFill>
          </a:ln>
        </p:spPr>
        <p:txBody>
          <a:bodyPr wrap="square" rtlCol="0">
            <a:spAutoFit/>
          </a:bodyPr>
          <a:lstStyle/>
          <a:p>
            <a:r>
              <a:rPr lang="en-GB" b="1" dirty="0">
                <a:solidFill>
                  <a:prstClr val="black"/>
                </a:solidFill>
              </a:rPr>
              <a:t>Lessons learned:</a:t>
            </a:r>
          </a:p>
          <a:p>
            <a:pPr marL="285750" indent="-285750">
              <a:spcBef>
                <a:spcPts val="600"/>
              </a:spcBef>
              <a:buFont typeface="Arial" panose="020B0604020202020204" pitchFamily="34" charset="0"/>
              <a:buChar char="•"/>
            </a:pPr>
            <a:r>
              <a:rPr lang="en-GB" sz="1400" dirty="0">
                <a:solidFill>
                  <a:prstClr val="black"/>
                </a:solidFill>
              </a:rPr>
              <a:t>ONS prescribing has reduced but hasn’t seen a reduction in costs </a:t>
            </a:r>
          </a:p>
          <a:p>
            <a:pPr marL="285750" indent="-285750">
              <a:spcBef>
                <a:spcPts val="600"/>
              </a:spcBef>
              <a:buFont typeface="Arial" panose="020B0604020202020204" pitchFamily="34" charset="0"/>
              <a:buChar char="•"/>
            </a:pPr>
            <a:r>
              <a:rPr lang="en-GB" sz="1400" dirty="0">
                <a:solidFill>
                  <a:prstClr val="black"/>
                </a:solidFill>
              </a:rPr>
              <a:t>Northumbria university have completed a literature review on nutrition and hydration in care homes. </a:t>
            </a:r>
            <a:r>
              <a:rPr lang="en-GB" sz="1400" b="1" u="sng" dirty="0">
                <a:solidFill>
                  <a:prstClr val="black"/>
                </a:solidFill>
              </a:rPr>
              <a:t>(Steven et al., 2016)</a:t>
            </a:r>
          </a:p>
          <a:p>
            <a:pPr marL="285750" indent="-285750">
              <a:spcBef>
                <a:spcPts val="600"/>
              </a:spcBef>
              <a:buFont typeface="Arial" panose="020B0604020202020204" pitchFamily="34" charset="0"/>
              <a:buChar char="•"/>
            </a:pPr>
            <a:r>
              <a:rPr lang="en-GB" sz="1400" dirty="0">
                <a:solidFill>
                  <a:prstClr val="black"/>
                </a:solidFill>
              </a:rPr>
              <a:t>The aim of this review is to identify what works best as there is not a great deal of published national guidance of the interventions that make the greatest impact.</a:t>
            </a:r>
          </a:p>
          <a:p>
            <a:pPr marL="285750" indent="-285750">
              <a:spcBef>
                <a:spcPts val="600"/>
              </a:spcBef>
              <a:buFont typeface="Arial" panose="020B0604020202020204" pitchFamily="34" charset="0"/>
              <a:buChar char="•"/>
            </a:pPr>
            <a:r>
              <a:rPr lang="en-GB" sz="1400" dirty="0">
                <a:solidFill>
                  <a:prstClr val="black"/>
                </a:solidFill>
              </a:rPr>
              <a:t>Another study by </a:t>
            </a:r>
            <a:r>
              <a:rPr lang="en-GB" sz="1400" b="1" dirty="0">
                <a:solidFill>
                  <a:prstClr val="black"/>
                </a:solidFill>
              </a:rPr>
              <a:t>Bunn et al. (2015) </a:t>
            </a:r>
            <a:r>
              <a:rPr lang="en-GB" sz="1400" dirty="0">
                <a:solidFill>
                  <a:prstClr val="black"/>
                </a:solidFill>
              </a:rPr>
              <a:t>also supports these findings.</a:t>
            </a:r>
          </a:p>
          <a:p>
            <a:pPr marL="285750" indent="-285750">
              <a:spcBef>
                <a:spcPts val="600"/>
              </a:spcBef>
              <a:buFont typeface="Arial" panose="020B0604020202020204" pitchFamily="34" charset="0"/>
              <a:buChar char="•"/>
            </a:pPr>
            <a:r>
              <a:rPr lang="en-GB" sz="1400" dirty="0">
                <a:solidFill>
                  <a:prstClr val="black"/>
                </a:solidFill>
              </a:rPr>
              <a:t>There is already excellent practice in care homes (experience suggests it’s potentially </a:t>
            </a:r>
            <a:r>
              <a:rPr lang="en-GB" sz="1400" dirty="0"/>
              <a:t>greater than in </a:t>
            </a:r>
            <a:r>
              <a:rPr lang="en-GB" sz="1400" dirty="0">
                <a:solidFill>
                  <a:prstClr val="black"/>
                </a:solidFill>
              </a:rPr>
              <a:t>Acute Care).</a:t>
            </a:r>
          </a:p>
          <a:p>
            <a:pPr marL="285750" indent="-285750">
              <a:spcBef>
                <a:spcPts val="600"/>
              </a:spcBef>
              <a:buFont typeface="Arial" panose="020B0604020202020204" pitchFamily="34" charset="0"/>
              <a:buChar char="•"/>
            </a:pPr>
            <a:r>
              <a:rPr lang="en-GB" sz="1400" dirty="0">
                <a:solidFill>
                  <a:prstClr val="black"/>
                </a:solidFill>
              </a:rPr>
              <a:t>For nutrition and hydration, training can be delivered by the MDT too, with input from a dietician.</a:t>
            </a:r>
          </a:p>
        </p:txBody>
      </p:sp>
      <p:sp>
        <p:nvSpPr>
          <p:cNvPr id="27" name="TextBox 26"/>
          <p:cNvSpPr txBox="1"/>
          <p:nvPr/>
        </p:nvSpPr>
        <p:spPr>
          <a:xfrm>
            <a:off x="5313040" y="5786100"/>
            <a:ext cx="4176463" cy="523220"/>
          </a:xfrm>
          <a:prstGeom prst="rect">
            <a:avLst/>
          </a:prstGeom>
          <a:noFill/>
          <a:ln w="38100">
            <a:solidFill>
              <a:srgbClr val="FFFF00"/>
            </a:solidFill>
          </a:ln>
        </p:spPr>
        <p:txBody>
          <a:bodyPr wrap="square" rtlCol="0">
            <a:spAutoFit/>
          </a:bodyPr>
          <a:lstStyle/>
          <a:p>
            <a:pPr marL="285750" indent="-285750">
              <a:spcBef>
                <a:spcPts val="600"/>
              </a:spcBef>
              <a:buFont typeface="Arial" panose="020B0604020202020204" pitchFamily="34" charset="0"/>
              <a:buChar char="•"/>
            </a:pPr>
            <a:r>
              <a:rPr lang="en-GB" sz="1400" dirty="0">
                <a:solidFill>
                  <a:prstClr val="black"/>
                </a:solidFill>
                <a:hlinkClick r:id="rId2"/>
              </a:rPr>
              <a:t>VIDEO: Gateshead EHCH - Improving, Reducing, Saving - our nutrition &amp; hydration journey</a:t>
            </a:r>
            <a:r>
              <a:rPr lang="en-GB" sz="1400" dirty="0">
                <a:solidFill>
                  <a:prstClr val="black"/>
                </a:solidFill>
              </a:rPr>
              <a:t> </a:t>
            </a:r>
          </a:p>
        </p:txBody>
      </p:sp>
      <p:grpSp>
        <p:nvGrpSpPr>
          <p:cNvPr id="50" name="Group 49"/>
          <p:cNvGrpSpPr/>
          <p:nvPr/>
        </p:nvGrpSpPr>
        <p:grpSpPr>
          <a:xfrm>
            <a:off x="128464" y="116680"/>
            <a:ext cx="8496944" cy="432000"/>
            <a:chOff x="128464" y="108000"/>
            <a:chExt cx="8496944" cy="432000"/>
          </a:xfrm>
        </p:grpSpPr>
        <p:sp>
          <p:nvSpPr>
            <p:cNvPr id="51" name="TextBox 50">
              <a:hlinkClick r:id="rId3"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52" name="TextBox 51">
              <a:hlinkClick r:id="rId4"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53" name="TextBox 52"/>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4" name="TextBox 53">
              <a:hlinkClick r:id="rId5"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5" name="TextBox 54">
              <a:hlinkClick r:id="rId6"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6" name="TextBox 55"/>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7" name="TextBox 56"/>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9" name="TextBox 58"/>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0" name="TextBox 59">
              <a:hlinkClick r:id="rId7"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61" name="TextBox 60"/>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2" name="TextBox 61">
              <a:hlinkClick r:id="rId8"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63" name="TextBox 62"/>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4" name="TextBox 63">
              <a:hlinkClick r:id="rId9" action="ppaction://hlinksldjump"/>
            </p:cNvPr>
            <p:cNvSpPr txBox="1"/>
            <p:nvPr/>
          </p:nvSpPr>
          <p:spPr>
            <a:xfrm>
              <a:off x="1827176" y="108000"/>
              <a:ext cx="540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5" name="TextBox 64"/>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6" name="TextBox 65">
              <a:hlinkClick r:id="rId10"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7" name="TextBox 66">
              <a:hlinkClick r:id="rId11"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8" name="TextBox 67">
              <a:hlinkClick r:id="rId12"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9" name="TextBox 68">
              <a:hlinkClick r:id="rId13"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70" name="TextBox 69"/>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193765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1"/>
          <p:cNvSpPr>
            <a:spLocks noGrp="1"/>
          </p:cNvSpPr>
          <p:nvPr>
            <p:ph type="title"/>
          </p:nvPr>
        </p:nvSpPr>
        <p:spPr>
          <a:xfrm>
            <a:off x="-39555" y="548680"/>
            <a:ext cx="9945555" cy="638944"/>
          </a:xfrm>
        </p:spPr>
        <p:txBody>
          <a:bodyPr>
            <a:normAutofit/>
          </a:bodyPr>
          <a:lstStyle/>
          <a:p>
            <a:r>
              <a:rPr lang="en-GB" sz="2400" b="1" dirty="0"/>
              <a:t>Vanguard service models – Wakefield</a:t>
            </a:r>
            <a:endParaRPr lang="en-GB" b="1" dirty="0"/>
          </a:p>
        </p:txBody>
      </p:sp>
      <p:sp>
        <p:nvSpPr>
          <p:cNvPr id="8" name="Content Placeholder 2"/>
          <p:cNvSpPr>
            <a:spLocks noGrp="1"/>
          </p:cNvSpPr>
          <p:nvPr>
            <p:ph idx="1"/>
          </p:nvPr>
        </p:nvSpPr>
        <p:spPr>
          <a:xfrm>
            <a:off x="56456" y="1052736"/>
            <a:ext cx="5393991" cy="5472608"/>
          </a:xfrm>
        </p:spPr>
        <p:txBody>
          <a:bodyPr>
            <a:noAutofit/>
          </a:bodyPr>
          <a:lstStyle/>
          <a:p>
            <a:pPr marL="182563" lvl="0" indent="-182563">
              <a:spcBef>
                <a:spcPts val="600"/>
              </a:spcBef>
            </a:pPr>
            <a:r>
              <a:rPr lang="en-GB" sz="1500" dirty="0"/>
              <a:t>The Care Homes Support Team  are commissioned by the CCG to support care homes, and they provide the support for nutrition and hydration too.</a:t>
            </a:r>
          </a:p>
          <a:p>
            <a:pPr marL="182563" lvl="0" indent="-182563">
              <a:spcBef>
                <a:spcPts val="600"/>
              </a:spcBef>
            </a:pPr>
            <a:r>
              <a:rPr lang="en-GB" sz="1500" dirty="0"/>
              <a:t>The MDT use the MUST tool as part of their overall triaging process to ensure that nutritional needs are captured in their general assessment. This process helps ensure that those with the highest needs, or at the highest risk of deterioration/admission are identified and prioritised accordingly. </a:t>
            </a:r>
          </a:p>
          <a:p>
            <a:pPr marL="182563" lvl="0" indent="-182563">
              <a:spcBef>
                <a:spcPts val="600"/>
              </a:spcBef>
            </a:pPr>
            <a:r>
              <a:rPr lang="en-GB" sz="1500" dirty="0"/>
              <a:t>Fluid Chart checks also form part of the MDT screening process.</a:t>
            </a:r>
          </a:p>
          <a:p>
            <a:pPr marL="182563" indent="-182563">
              <a:spcBef>
                <a:spcPts val="600"/>
              </a:spcBef>
            </a:pPr>
            <a:r>
              <a:rPr lang="en-GB" sz="1500" dirty="0"/>
              <a:t>Swallowing awareness training sessions have been developed by our SALT therapist.</a:t>
            </a:r>
          </a:p>
          <a:p>
            <a:pPr marL="182563" lvl="0" indent="-182563">
              <a:spcBef>
                <a:spcPts val="600"/>
              </a:spcBef>
            </a:pPr>
            <a:r>
              <a:rPr lang="en-GB" sz="1500" dirty="0"/>
              <a:t>Training by Wakefield vanguard’s dietitian has targeted the homes working closely with the chef`s in care homes to embed food fortification into their practice.</a:t>
            </a:r>
          </a:p>
          <a:p>
            <a:pPr marL="182563" lvl="0" indent="-182563">
              <a:spcBef>
                <a:spcPts val="600"/>
              </a:spcBef>
            </a:pPr>
            <a:r>
              <a:rPr lang="en-GB" sz="1500" dirty="0"/>
              <a:t>Nutrition and hydration training is part of our wider training packages – Staying Steady and React to Red training.</a:t>
            </a:r>
          </a:p>
          <a:p>
            <a:pPr marL="182563" lvl="0" indent="-182563">
              <a:spcBef>
                <a:spcPts val="600"/>
              </a:spcBef>
            </a:pPr>
            <a:r>
              <a:rPr lang="en-GB" sz="1500" dirty="0"/>
              <a:t>Short videos (2 minutes) are available for training  which can be accessed via phones for care home staff.</a:t>
            </a:r>
          </a:p>
          <a:p>
            <a:pPr marL="182563" indent="-182563">
              <a:spcBef>
                <a:spcPts val="600"/>
              </a:spcBef>
            </a:pPr>
            <a:r>
              <a:rPr lang="en-GB" sz="1500" dirty="0"/>
              <a:t>Wakefield will look to adopt the ‘Hydration stations’ in all care homes.</a:t>
            </a:r>
          </a:p>
          <a:p>
            <a:pPr marL="182563" lvl="0" indent="-182563">
              <a:spcBef>
                <a:spcPts val="600"/>
              </a:spcBef>
            </a:pPr>
            <a:endParaRPr lang="en-GB" sz="1400" b="1" dirty="0">
              <a:solidFill>
                <a:srgbClr val="FF0000"/>
              </a:solidFill>
            </a:endParaRPr>
          </a:p>
          <a:p>
            <a:pPr lvl="0">
              <a:spcBef>
                <a:spcPts val="600"/>
              </a:spcBef>
            </a:pPr>
            <a:endParaRPr lang="en-GB" sz="1400" dirty="0">
              <a:solidFill>
                <a:srgbClr val="FF0000"/>
              </a:solidFill>
            </a:endParaRPr>
          </a:p>
          <a:p>
            <a:pPr lvl="0">
              <a:spcBef>
                <a:spcPts val="600"/>
              </a:spcBef>
            </a:pPr>
            <a:endParaRPr lang="en-GB" sz="1400" dirty="0">
              <a:solidFill>
                <a:srgbClr val="FF0000"/>
              </a:solidFill>
            </a:endParaRPr>
          </a:p>
        </p:txBody>
      </p:sp>
      <p:sp>
        <p:nvSpPr>
          <p:cNvPr id="49" name="TextBox 48"/>
          <p:cNvSpPr txBox="1"/>
          <p:nvPr/>
        </p:nvSpPr>
        <p:spPr>
          <a:xfrm>
            <a:off x="5673080" y="1311726"/>
            <a:ext cx="3888432" cy="4493538"/>
          </a:xfrm>
          <a:prstGeom prst="rect">
            <a:avLst/>
          </a:prstGeom>
          <a:noFill/>
          <a:ln w="38100">
            <a:solidFill>
              <a:srgbClr val="7030A0"/>
            </a:solidFill>
          </a:ln>
        </p:spPr>
        <p:txBody>
          <a:bodyPr wrap="square" rtlCol="0">
            <a:spAutoFit/>
          </a:bodyPr>
          <a:lstStyle/>
          <a:p>
            <a:r>
              <a:rPr lang="en-GB" b="1" dirty="0">
                <a:solidFill>
                  <a:prstClr val="black"/>
                </a:solidFill>
              </a:rPr>
              <a:t>Lessons learned:</a:t>
            </a:r>
          </a:p>
          <a:p>
            <a:pPr marL="285750" indent="-285750">
              <a:spcBef>
                <a:spcPts val="600"/>
              </a:spcBef>
              <a:buFont typeface="Arial" panose="020B0604020202020204" pitchFamily="34" charset="0"/>
              <a:buChar char="•"/>
            </a:pPr>
            <a:r>
              <a:rPr lang="en-GB" sz="1400" dirty="0">
                <a:solidFill>
                  <a:prstClr val="black"/>
                </a:solidFill>
              </a:rPr>
              <a:t>There is already excellent practice in care homes.</a:t>
            </a:r>
          </a:p>
          <a:p>
            <a:pPr marL="285750" indent="-285750">
              <a:spcBef>
                <a:spcPts val="600"/>
              </a:spcBef>
              <a:buFont typeface="Arial" panose="020B0604020202020204" pitchFamily="34" charset="0"/>
              <a:buChar char="•"/>
            </a:pPr>
            <a:r>
              <a:rPr lang="en-GB" sz="1400" dirty="0">
                <a:solidFill>
                  <a:prstClr val="black"/>
                </a:solidFill>
              </a:rPr>
              <a:t>Use your care home managers as buddies for other homes to develop good practise. </a:t>
            </a:r>
          </a:p>
          <a:p>
            <a:pPr marL="285750" indent="-285750">
              <a:spcBef>
                <a:spcPts val="600"/>
              </a:spcBef>
              <a:buFont typeface="Arial" panose="020B0604020202020204" pitchFamily="34" charset="0"/>
              <a:buChar char="•"/>
            </a:pPr>
            <a:r>
              <a:rPr lang="en-GB" sz="1400" dirty="0">
                <a:solidFill>
                  <a:prstClr val="black"/>
                </a:solidFill>
              </a:rPr>
              <a:t>For nutrition and hydration, training can be delivered by the MDT too, with input from a dietitian, utilising healthcare workers is a great additional resource to support the team.</a:t>
            </a:r>
          </a:p>
          <a:p>
            <a:pPr marL="285750" indent="-285750">
              <a:spcBef>
                <a:spcPts val="600"/>
              </a:spcBef>
              <a:buFont typeface="Arial" panose="020B0604020202020204" pitchFamily="34" charset="0"/>
              <a:buChar char="•"/>
            </a:pPr>
            <a:r>
              <a:rPr lang="en-GB" sz="1400" dirty="0">
                <a:solidFill>
                  <a:prstClr val="black"/>
                </a:solidFill>
              </a:rPr>
              <a:t>Offer training to all staff in care homes – working with the catering team is very important.</a:t>
            </a:r>
          </a:p>
          <a:p>
            <a:pPr marL="285750" indent="-285750">
              <a:spcBef>
                <a:spcPts val="600"/>
              </a:spcBef>
              <a:buFont typeface="Arial" panose="020B0604020202020204" pitchFamily="34" charset="0"/>
              <a:buChar char="•"/>
            </a:pPr>
            <a:r>
              <a:rPr lang="en-GB" sz="1400" dirty="0">
                <a:solidFill>
                  <a:prstClr val="black"/>
                </a:solidFill>
              </a:rPr>
              <a:t>Make the training relevant and specific to each home, this increases engagement.</a:t>
            </a:r>
          </a:p>
          <a:p>
            <a:pPr marL="285750" indent="-285750">
              <a:spcBef>
                <a:spcPts val="600"/>
              </a:spcBef>
              <a:buFont typeface="Arial" panose="020B0604020202020204" pitchFamily="34" charset="0"/>
              <a:buChar char="•"/>
            </a:pPr>
            <a:r>
              <a:rPr lang="en-GB" sz="1400" dirty="0">
                <a:solidFill>
                  <a:prstClr val="black"/>
                </a:solidFill>
              </a:rPr>
              <a:t>Use your data effectively to review impact on UTIs, falls and other frailty syndromes – this can help to shape your training package for the homes.</a:t>
            </a:r>
            <a:endParaRPr lang="en-GB" sz="1200" dirty="0">
              <a:solidFill>
                <a:prstClr val="black"/>
              </a:solidFill>
            </a:endParaRPr>
          </a:p>
        </p:txBody>
      </p:sp>
      <p:grpSp>
        <p:nvGrpSpPr>
          <p:cNvPr id="48" name="Group 47"/>
          <p:cNvGrpSpPr/>
          <p:nvPr/>
        </p:nvGrpSpPr>
        <p:grpSpPr>
          <a:xfrm>
            <a:off x="128464" y="116680"/>
            <a:ext cx="8496944" cy="432000"/>
            <a:chOff x="128464" y="108000"/>
            <a:chExt cx="8496944" cy="432000"/>
          </a:xfrm>
        </p:grpSpPr>
        <p:sp>
          <p:nvSpPr>
            <p:cNvPr id="50" name="TextBox 49">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51" name="TextBox 50">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52" name="TextBox 51"/>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3" name="TextBox 52">
              <a:hlinkClick r:id="rId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54" name="TextBox 53">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55" name="TextBox 54"/>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6" name="TextBox 55"/>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7" name="TextBox 56"/>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8" name="TextBox 57"/>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59" name="TextBox 58">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60" name="TextBox 59"/>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1" name="TextBox 60">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62" name="TextBox 61"/>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3" name="TextBox 62">
              <a:hlinkClick r:id="rId8" action="ppaction://hlinksldjump"/>
            </p:cNvPr>
            <p:cNvSpPr txBox="1"/>
            <p:nvPr/>
          </p:nvSpPr>
          <p:spPr>
            <a:xfrm>
              <a:off x="1827176" y="108000"/>
              <a:ext cx="540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64" name="TextBox 63"/>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65" name="TextBox 64">
              <a:hlinkClick r:id="rId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66" name="TextBox 65">
              <a:hlinkClick r:id="rId10"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67" name="TextBox 66">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68" name="TextBox 67">
              <a:hlinkClick r:id="rId1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69" name="TextBox 68"/>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2857104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1"/>
          <p:cNvSpPr>
            <a:spLocks noGrp="1"/>
          </p:cNvSpPr>
          <p:nvPr>
            <p:ph type="title"/>
          </p:nvPr>
        </p:nvSpPr>
        <p:spPr>
          <a:xfrm>
            <a:off x="-39555" y="548680"/>
            <a:ext cx="9945555" cy="638944"/>
          </a:xfrm>
        </p:spPr>
        <p:txBody>
          <a:bodyPr>
            <a:normAutofit/>
          </a:bodyPr>
          <a:lstStyle/>
          <a:p>
            <a:r>
              <a:rPr lang="en-GB" sz="2400" b="1" dirty="0"/>
              <a:t>Vanguard service models – Sutton</a:t>
            </a:r>
            <a:endParaRPr lang="en-GB" b="1" dirty="0"/>
          </a:p>
        </p:txBody>
      </p:sp>
      <p:sp>
        <p:nvSpPr>
          <p:cNvPr id="8" name="Content Placeholder 2"/>
          <p:cNvSpPr>
            <a:spLocks noGrp="1"/>
          </p:cNvSpPr>
          <p:nvPr>
            <p:ph idx="1"/>
          </p:nvPr>
        </p:nvSpPr>
        <p:spPr>
          <a:xfrm>
            <a:off x="336949" y="1412776"/>
            <a:ext cx="4544043" cy="4752528"/>
          </a:xfrm>
        </p:spPr>
        <p:txBody>
          <a:bodyPr>
            <a:noAutofit/>
          </a:bodyPr>
          <a:lstStyle/>
          <a:p>
            <a:pPr marL="182563" lvl="0" indent="-182563">
              <a:spcBef>
                <a:spcPts val="600"/>
              </a:spcBef>
            </a:pPr>
            <a:r>
              <a:rPr lang="en-GB" sz="1600" dirty="0"/>
              <a:t>There are linked nurses aligned to the care homes in Sutton and their role is to provide training with the care homes on hydration and nutrition. </a:t>
            </a:r>
          </a:p>
          <a:p>
            <a:pPr marL="182563" lvl="0" indent="-182563">
              <a:spcBef>
                <a:spcPts val="600"/>
              </a:spcBef>
            </a:pPr>
            <a:r>
              <a:rPr lang="en-GB" sz="1600" dirty="0"/>
              <a:t>The care home dietitian provides training on MUST and ‘food first’ approaches (see </a:t>
            </a:r>
            <a:r>
              <a:rPr lang="en-GB" sz="1600" b="1" dirty="0"/>
              <a:t>slides 19-21</a:t>
            </a:r>
            <a:r>
              <a:rPr lang="en-GB" sz="1600" dirty="0"/>
              <a:t>).</a:t>
            </a:r>
          </a:p>
          <a:p>
            <a:pPr marL="182563" lvl="0" indent="-182563">
              <a:spcBef>
                <a:spcPts val="600"/>
              </a:spcBef>
            </a:pPr>
            <a:r>
              <a:rPr lang="en-GB" sz="1600" dirty="0"/>
              <a:t>There are annual study days on continence and bowel management for both nurses and carers.</a:t>
            </a:r>
          </a:p>
          <a:p>
            <a:pPr marL="182563" lvl="0" indent="-182563">
              <a:spcBef>
                <a:spcPts val="600"/>
              </a:spcBef>
            </a:pPr>
            <a:r>
              <a:rPr lang="en-GB" sz="1600" dirty="0"/>
              <a:t>Have developed ‘quick guides’ (in various size formats, including key-rings) for preventing and managing UTIs and using the Bristol stool chart. These complement the training and support carers.</a:t>
            </a:r>
          </a:p>
          <a:p>
            <a:pPr marL="182563" lvl="0" indent="-182563">
              <a:spcBef>
                <a:spcPts val="600"/>
              </a:spcBef>
            </a:pPr>
            <a:r>
              <a:rPr lang="en-GB" sz="1600" dirty="0"/>
              <a:t>These have allowed carers to feel empowered to make decisions and have conversations with other staff, feedback has been really positive.</a:t>
            </a:r>
            <a:endParaRPr lang="en-GB" sz="1600" b="1" dirty="0"/>
          </a:p>
          <a:p>
            <a:pPr lvl="0">
              <a:spcBef>
                <a:spcPts val="600"/>
              </a:spcBef>
            </a:pPr>
            <a:endParaRPr lang="en-GB" sz="1600" dirty="0"/>
          </a:p>
          <a:p>
            <a:pPr lvl="0">
              <a:spcBef>
                <a:spcPts val="600"/>
              </a:spcBef>
            </a:pPr>
            <a:endParaRPr lang="en-GB" sz="1600" dirty="0"/>
          </a:p>
          <a:p>
            <a:pPr lvl="0">
              <a:spcBef>
                <a:spcPts val="600"/>
              </a:spcBef>
            </a:pPr>
            <a:endParaRPr lang="en-GB" sz="1600" dirty="0"/>
          </a:p>
        </p:txBody>
      </p:sp>
      <p:sp>
        <p:nvSpPr>
          <p:cNvPr id="2" name="TextBox 1"/>
          <p:cNvSpPr txBox="1"/>
          <p:nvPr/>
        </p:nvSpPr>
        <p:spPr>
          <a:xfrm>
            <a:off x="5241032" y="1436115"/>
            <a:ext cx="4303703" cy="4288353"/>
          </a:xfrm>
          <a:prstGeom prst="rect">
            <a:avLst/>
          </a:prstGeom>
          <a:noFill/>
          <a:ln w="38100">
            <a:solidFill>
              <a:srgbClr val="92D050"/>
            </a:solidFill>
          </a:ln>
        </p:spPr>
        <p:txBody>
          <a:bodyPr wrap="square" rtlCol="0">
            <a:spAutoFit/>
          </a:bodyPr>
          <a:lstStyle/>
          <a:p>
            <a:r>
              <a:rPr lang="en-GB" b="1" dirty="0"/>
              <a:t>Lessons learned:</a:t>
            </a:r>
          </a:p>
          <a:p>
            <a:pPr marL="285750" indent="-285750">
              <a:spcBef>
                <a:spcPts val="400"/>
              </a:spcBef>
              <a:buFont typeface="Arial" panose="020B0604020202020204" pitchFamily="34" charset="0"/>
              <a:buChar char="•"/>
            </a:pPr>
            <a:r>
              <a:rPr lang="en-GB" sz="1400" dirty="0"/>
              <a:t>This requires a whole system approach, to make this happen.</a:t>
            </a:r>
          </a:p>
          <a:p>
            <a:pPr marL="285750" lvl="0" indent="-285750">
              <a:spcBef>
                <a:spcPts val="400"/>
              </a:spcBef>
              <a:buFont typeface="Arial" panose="020B0604020202020204" pitchFamily="34" charset="0"/>
              <a:buChar char="•"/>
            </a:pPr>
            <a:r>
              <a:rPr lang="en-GB" sz="1400" dirty="0"/>
              <a:t>Not all care homes do urinalysis hence need to support care homes to be able to do this. However, it is important to note that urinalysis in isolation does not accurately test for dehydration (Hooper et al. 2015; Hooper &amp; Bunn, 2015). </a:t>
            </a:r>
          </a:p>
          <a:p>
            <a:pPr marL="285750" lvl="0" indent="-285750">
              <a:spcBef>
                <a:spcPts val="400"/>
              </a:spcBef>
              <a:buFont typeface="Arial" panose="020B0604020202020204" pitchFamily="34" charset="0"/>
              <a:buChar char="•"/>
            </a:pPr>
            <a:r>
              <a:rPr lang="en-GB" sz="1400" dirty="0"/>
              <a:t>Study days on bladder and bowel management  have had an impact on reduction in A&amp;E admissions due to UTIs, catheter issues and constipation</a:t>
            </a:r>
          </a:p>
          <a:p>
            <a:pPr marL="285750" indent="-285750">
              <a:spcBef>
                <a:spcPts val="400"/>
              </a:spcBef>
              <a:buFont typeface="Arial" panose="020B0604020202020204" pitchFamily="34" charset="0"/>
              <a:buChar char="•"/>
            </a:pPr>
            <a:r>
              <a:rPr lang="en-GB" sz="1400" dirty="0"/>
              <a:t>Nutrition and hydration champions in care homes may work but carry a risk of isolating learning and responsibility to a few individuals. Nutrition and hydration is everyone’s responsibility</a:t>
            </a:r>
          </a:p>
          <a:p>
            <a:pPr marL="285750" indent="-285750">
              <a:spcBef>
                <a:spcPts val="400"/>
              </a:spcBef>
              <a:buFont typeface="Arial" panose="020B0604020202020204" pitchFamily="34" charset="0"/>
              <a:buChar char="•"/>
            </a:pPr>
            <a:r>
              <a:rPr lang="en-GB" sz="1400" dirty="0"/>
              <a:t>Care staff may need advice specifically around ensuring nutrition and hydration for residents with dementia.</a:t>
            </a:r>
            <a:endParaRPr lang="en-GB" sz="1400" b="1" dirty="0"/>
          </a:p>
        </p:txBody>
      </p:sp>
      <p:grpSp>
        <p:nvGrpSpPr>
          <p:cNvPr id="30" name="Group 29"/>
          <p:cNvGrpSpPr/>
          <p:nvPr/>
        </p:nvGrpSpPr>
        <p:grpSpPr>
          <a:xfrm>
            <a:off x="128464" y="116680"/>
            <a:ext cx="8496944" cy="432000"/>
            <a:chOff x="128464" y="108000"/>
            <a:chExt cx="8496944" cy="432000"/>
          </a:xfrm>
        </p:grpSpPr>
        <p:sp>
          <p:nvSpPr>
            <p:cNvPr id="31" name="TextBox 30">
              <a:hlinkClick r:id="rId2" action="ppaction://hlinksldjump"/>
            </p:cNvPr>
            <p:cNvSpPr txBox="1"/>
            <p:nvPr/>
          </p:nvSpPr>
          <p:spPr>
            <a:xfrm>
              <a:off x="128464" y="108000"/>
              <a:ext cx="648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Contents and introduction</a:t>
              </a:r>
            </a:p>
          </p:txBody>
        </p:sp>
        <p:sp>
          <p:nvSpPr>
            <p:cNvPr id="32" name="TextBox 31">
              <a:hlinkClick r:id="rId3" action="ppaction://hlinksldjump"/>
            </p:cNvPr>
            <p:cNvSpPr txBox="1"/>
            <p:nvPr/>
          </p:nvSpPr>
          <p:spPr>
            <a:xfrm>
              <a:off x="920552" y="108000"/>
              <a:ext cx="75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About Hydration and Nutrition</a:t>
              </a:r>
            </a:p>
          </p:txBody>
        </p:sp>
        <p:sp>
          <p:nvSpPr>
            <p:cNvPr id="33" name="TextBox 32"/>
            <p:cNvSpPr txBox="1"/>
            <p:nvPr/>
          </p:nvSpPr>
          <p:spPr>
            <a:xfrm>
              <a:off x="776536"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4" name="TextBox 33">
              <a:hlinkClick r:id="rId4" action="ppaction://hlinksldjump"/>
            </p:cNvPr>
            <p:cNvSpPr txBox="1"/>
            <p:nvPr/>
          </p:nvSpPr>
          <p:spPr>
            <a:xfrm>
              <a:off x="2518059"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Benefits and impacts</a:t>
              </a:r>
            </a:p>
          </p:txBody>
        </p:sp>
        <p:sp>
          <p:nvSpPr>
            <p:cNvPr id="35" name="TextBox 34">
              <a:hlinkClick r:id="rId5" action="ppaction://hlinksldjump"/>
            </p:cNvPr>
            <p:cNvSpPr txBox="1"/>
            <p:nvPr/>
          </p:nvSpPr>
          <p:spPr>
            <a:xfrm>
              <a:off x="3912273"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Resources and funding</a:t>
              </a:r>
            </a:p>
          </p:txBody>
        </p:sp>
        <p:sp>
          <p:nvSpPr>
            <p:cNvPr id="36" name="TextBox 35"/>
            <p:cNvSpPr txBox="1"/>
            <p:nvPr/>
          </p:nvSpPr>
          <p:spPr>
            <a:xfrm>
              <a:off x="3761649"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7" name="TextBox 36"/>
            <p:cNvSpPr txBox="1"/>
            <p:nvPr/>
          </p:nvSpPr>
          <p:spPr>
            <a:xfrm>
              <a:off x="2367435"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8" name="TextBox 37"/>
            <p:cNvSpPr txBox="1"/>
            <p:nvPr/>
          </p:nvSpPr>
          <p:spPr>
            <a:xfrm>
              <a:off x="4452273"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39" name="TextBox 38"/>
            <p:cNvSpPr txBox="1"/>
            <p:nvPr/>
          </p:nvSpPr>
          <p:spPr>
            <a:xfrm>
              <a:off x="7905328" y="108000"/>
              <a:ext cx="150623"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0" name="TextBox 39">
              <a:hlinkClick r:id="rId6" action="ppaction://hlinksldjump"/>
            </p:cNvPr>
            <p:cNvSpPr txBox="1"/>
            <p:nvPr/>
          </p:nvSpPr>
          <p:spPr>
            <a:xfrm>
              <a:off x="3221915" y="108000"/>
              <a:ext cx="540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Before you start</a:t>
              </a:r>
            </a:p>
          </p:txBody>
        </p:sp>
        <p:sp>
          <p:nvSpPr>
            <p:cNvPr id="41" name="TextBox 40"/>
            <p:cNvSpPr txBox="1"/>
            <p:nvPr/>
          </p:nvSpPr>
          <p:spPr>
            <a:xfrm>
              <a:off x="3071291"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2" name="TextBox 41">
              <a:hlinkClick r:id="rId7" action="ppaction://hlinksldjump"/>
            </p:cNvPr>
            <p:cNvSpPr txBox="1"/>
            <p:nvPr/>
          </p:nvSpPr>
          <p:spPr>
            <a:xfrm>
              <a:off x="4602896" y="108000"/>
              <a:ext cx="894969"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Characteristics of good hydration and nutrition</a:t>
              </a:r>
            </a:p>
          </p:txBody>
        </p:sp>
        <p:sp>
          <p:nvSpPr>
            <p:cNvPr id="43" name="TextBox 42"/>
            <p:cNvSpPr txBox="1"/>
            <p:nvPr/>
          </p:nvSpPr>
          <p:spPr>
            <a:xfrm>
              <a:off x="5497864" y="108000"/>
              <a:ext cx="197832"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4" name="TextBox 43">
              <a:hlinkClick r:id="rId8" action="ppaction://hlinksldjump"/>
            </p:cNvPr>
            <p:cNvSpPr txBox="1"/>
            <p:nvPr/>
          </p:nvSpPr>
          <p:spPr>
            <a:xfrm>
              <a:off x="1827176" y="108000"/>
              <a:ext cx="540000" cy="432000"/>
            </a:xfrm>
            <a:prstGeom prst="rect">
              <a:avLst/>
            </a:prstGeom>
            <a:solidFill>
              <a:srgbClr val="00B0F0"/>
            </a:solidFill>
          </p:spPr>
          <p:txBody>
            <a:bodyPr wrap="square" lIns="18000" tIns="18000" rIns="18000" bIns="18000" rtlCol="0" anchor="ctr">
              <a:noAutofit/>
            </a:bodyPr>
            <a:lstStyle/>
            <a:p>
              <a:pPr algn="ctr"/>
              <a:r>
                <a:rPr lang="en-GB" sz="900" b="1" dirty="0">
                  <a:solidFill>
                    <a:schemeClr val="bg1"/>
                  </a:solidFill>
                </a:rPr>
                <a:t>Vanguard service models</a:t>
              </a:r>
            </a:p>
          </p:txBody>
        </p:sp>
        <p:sp>
          <p:nvSpPr>
            <p:cNvPr id="45" name="TextBox 44"/>
            <p:cNvSpPr txBox="1"/>
            <p:nvPr/>
          </p:nvSpPr>
          <p:spPr>
            <a:xfrm>
              <a:off x="1676552"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sp>
          <p:nvSpPr>
            <p:cNvPr id="46" name="TextBox 45">
              <a:hlinkClick r:id="rId9" action="ppaction://hlinksldjump"/>
            </p:cNvPr>
            <p:cNvSpPr txBox="1"/>
            <p:nvPr/>
          </p:nvSpPr>
          <p:spPr>
            <a:xfrm>
              <a:off x="6530568" y="108000"/>
              <a:ext cx="57600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Things to consider</a:t>
              </a:r>
            </a:p>
          </p:txBody>
        </p:sp>
        <p:sp>
          <p:nvSpPr>
            <p:cNvPr id="47" name="TextBox 46">
              <a:hlinkClick r:id="rId10" action="ppaction://hlinksldjump"/>
            </p:cNvPr>
            <p:cNvSpPr txBox="1"/>
            <p:nvPr/>
          </p:nvSpPr>
          <p:spPr>
            <a:xfrm>
              <a:off x="5601072" y="108000"/>
              <a:ext cx="785480"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Learning and development</a:t>
              </a:r>
            </a:p>
          </p:txBody>
        </p:sp>
        <p:sp>
          <p:nvSpPr>
            <p:cNvPr id="48" name="TextBox 47">
              <a:hlinkClick r:id="rId11" action="ppaction://hlinksldjump"/>
            </p:cNvPr>
            <p:cNvSpPr txBox="1"/>
            <p:nvPr/>
          </p:nvSpPr>
          <p:spPr>
            <a:xfrm>
              <a:off x="7250648" y="108000"/>
              <a:ext cx="670688"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Materials to support you</a:t>
              </a:r>
            </a:p>
          </p:txBody>
        </p:sp>
        <p:sp>
          <p:nvSpPr>
            <p:cNvPr id="49" name="TextBox 48">
              <a:hlinkClick r:id="rId12" action="ppaction://hlinksldjump"/>
            </p:cNvPr>
            <p:cNvSpPr txBox="1"/>
            <p:nvPr/>
          </p:nvSpPr>
          <p:spPr>
            <a:xfrm>
              <a:off x="8065352" y="108000"/>
              <a:ext cx="560056" cy="432000"/>
            </a:xfrm>
            <a:prstGeom prst="rect">
              <a:avLst/>
            </a:prstGeom>
            <a:solidFill>
              <a:schemeClr val="bg1">
                <a:lumMod val="75000"/>
              </a:schemeClr>
            </a:solidFill>
          </p:spPr>
          <p:txBody>
            <a:bodyPr wrap="square" lIns="18000" tIns="18000" rIns="18000" bIns="18000" rtlCol="0" anchor="ctr">
              <a:noAutofit/>
            </a:bodyPr>
            <a:lstStyle/>
            <a:p>
              <a:pPr algn="ctr"/>
              <a:r>
                <a:rPr lang="en-GB" sz="900" b="1" dirty="0">
                  <a:solidFill>
                    <a:schemeClr val="bg1"/>
                  </a:solidFill>
                </a:rPr>
                <a:t>To do list and thanks</a:t>
              </a:r>
            </a:p>
          </p:txBody>
        </p:sp>
        <p:sp>
          <p:nvSpPr>
            <p:cNvPr id="50" name="TextBox 49"/>
            <p:cNvSpPr txBox="1"/>
            <p:nvPr/>
          </p:nvSpPr>
          <p:spPr>
            <a:xfrm>
              <a:off x="6379944" y="108000"/>
              <a:ext cx="150624" cy="432000"/>
            </a:xfrm>
            <a:prstGeom prst="rect">
              <a:avLst/>
            </a:prstGeom>
            <a:solidFill>
              <a:schemeClr val="bg1"/>
            </a:solidFill>
          </p:spPr>
          <p:txBody>
            <a:bodyPr wrap="square" lIns="18000" tIns="18000" rIns="18000" bIns="18000" rtlCol="0" anchor="ctr">
              <a:noAutofit/>
            </a:bodyPr>
            <a:lstStyle/>
            <a:p>
              <a:endParaRPr lang="en-GB" sz="900" dirty="0"/>
            </a:p>
          </p:txBody>
        </p:sp>
      </p:grpSp>
    </p:spTree>
    <p:extLst>
      <p:ext uri="{BB962C8B-B14F-4D97-AF65-F5344CB8AC3E}">
        <p14:creationId xmlns:p14="http://schemas.microsoft.com/office/powerpoint/2010/main" val="4045365050"/>
      </p:ext>
    </p:extLst>
  </p:cSld>
  <p:clrMapOvr>
    <a:masterClrMapping/>
  </p:clrMapOvr>
</p:sld>
</file>

<file path=ppt/theme/theme1.xml><?xml version="1.0" encoding="utf-8"?>
<a:theme xmlns:a="http://schemas.openxmlformats.org/drawingml/2006/main" name="Learning Guides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BAD6CF65BA968498A638381FABA93FC" ma:contentTypeVersion="8" ma:contentTypeDescription="Create a new document." ma:contentTypeScope="" ma:versionID="19a364d9fdf6436933b55ebd602dd225">
  <xsd:schema xmlns:xsd="http://www.w3.org/2001/XMLSchema" xmlns:xs="http://www.w3.org/2001/XMLSchema" xmlns:p="http://schemas.microsoft.com/office/2006/metadata/properties" xmlns:ns2="12819eb2-9bf4-42fd-bb60-dc9256fca03b" xmlns:ns3="ae2627dd-7330-4bd2-b111-519fcc11cffb" targetNamespace="http://schemas.microsoft.com/office/2006/metadata/properties" ma:root="true" ma:fieldsID="b0336561306e924a35a467913ed64724" ns2:_="" ns3:_="">
    <xsd:import namespace="12819eb2-9bf4-42fd-bb60-dc9256fca03b"/>
    <xsd:import namespace="ae2627dd-7330-4bd2-b111-519fcc11cffb"/>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819eb2-9bf4-42fd-bb60-dc9256fca03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e2627dd-7330-4bd2-b111-519fcc11cff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12819eb2-9bf4-42fd-bb60-dc9256fca03b">SERV-826447152-84722</_dlc_DocId>
    <_dlc_DocIdUrl xmlns="12819eb2-9bf4-42fd-bb60-dc9256fca03b">
      <Url>https://csucloudservices.sharepoint.com/teams/Serv_Red/_layouts/15/DocIdRedir.aspx?ID=SERV-826447152-84722</Url>
      <Description>SERV-826447152-84722</Description>
    </_dlc_DocIdUrl>
  </documentManagement>
</p:properties>
</file>

<file path=customXml/itemProps1.xml><?xml version="1.0" encoding="utf-8"?>
<ds:datastoreItem xmlns:ds="http://schemas.openxmlformats.org/officeDocument/2006/customXml" ds:itemID="{E43ABFE3-E8BB-4912-8A1B-7FA8E29D3B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819eb2-9bf4-42fd-bb60-dc9256fca03b"/>
    <ds:schemaRef ds:uri="ae2627dd-7330-4bd2-b111-519fcc11cf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803EF56-E6C5-41F9-8AC9-DFD2D65C1960}">
  <ds:schemaRefs>
    <ds:schemaRef ds:uri="http://schemas.microsoft.com/sharepoint/events"/>
  </ds:schemaRefs>
</ds:datastoreItem>
</file>

<file path=customXml/itemProps3.xml><?xml version="1.0" encoding="utf-8"?>
<ds:datastoreItem xmlns:ds="http://schemas.openxmlformats.org/officeDocument/2006/customXml" ds:itemID="{40337397-429F-4CF6-9F3E-97F9EBC7310B}">
  <ds:schemaRefs>
    <ds:schemaRef ds:uri="http://schemas.microsoft.com/sharepoint/v3/contenttype/forms"/>
  </ds:schemaRefs>
</ds:datastoreItem>
</file>

<file path=customXml/itemProps4.xml><?xml version="1.0" encoding="utf-8"?>
<ds:datastoreItem xmlns:ds="http://schemas.openxmlformats.org/officeDocument/2006/customXml" ds:itemID="{CE0FED4A-79EA-4B82-8B99-8F4F7068D4A3}">
  <ds:schemaRefs>
    <ds:schemaRef ds:uri="http://purl.org/dc/dcmitype/"/>
    <ds:schemaRef ds:uri="12819eb2-9bf4-42fd-bb60-dc9256fca03b"/>
    <ds:schemaRef ds:uri="http://purl.org/dc/elements/1.1/"/>
    <ds:schemaRef ds:uri="http://www.w3.org/XML/1998/namespace"/>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ae2627dd-7330-4bd2-b111-519fcc11cffb"/>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59180</TotalTime>
  <Words>9032</Words>
  <Application>Microsoft Office PowerPoint</Application>
  <PresentationFormat>A4 Paper (210x297 mm)</PresentationFormat>
  <Paragraphs>814</Paragraphs>
  <Slides>29</Slides>
  <Notes>10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Times New Roman</vt:lpstr>
      <vt:lpstr>Learning Guides Theme</vt:lpstr>
      <vt:lpstr>Enhanced Health in Care Homes (EHCH) Vanguard learning guide EHCH element 1.3 Hydration and nutrition</vt:lpstr>
      <vt:lpstr>Contents</vt:lpstr>
      <vt:lpstr>What do the ‘vanguard learning guides’ do?</vt:lpstr>
      <vt:lpstr>Hydration and nutrition in care homes</vt:lpstr>
      <vt:lpstr>How does hydration and nutrition support the EHCH care model?</vt:lpstr>
      <vt:lpstr>What does Nutrition and Hydration need to provide?</vt:lpstr>
      <vt:lpstr>Vanguard service models – Newcastle Gateshead</vt:lpstr>
      <vt:lpstr>Vanguard service models – Wakefield</vt:lpstr>
      <vt:lpstr>Vanguard service models – Sutton</vt:lpstr>
      <vt:lpstr>Benefits for individuals</vt:lpstr>
      <vt:lpstr>Benefits and impacts upon health and care systems</vt:lpstr>
      <vt:lpstr>Before you start…</vt:lpstr>
      <vt:lpstr>Resources needed to implement this intervention</vt:lpstr>
      <vt:lpstr>10 Characteristics of good nutrition and hydration</vt:lpstr>
      <vt:lpstr>Characteristics of good nutrition and hydration (1-5)</vt:lpstr>
      <vt:lpstr>Characteristics of good nutrition and hydration (6-12)</vt:lpstr>
      <vt:lpstr>CQC Key lines of enquiry regarding hydration and nutrition </vt:lpstr>
      <vt:lpstr>CQC Key lines of enquiry regarding hydration and nutrition </vt:lpstr>
      <vt:lpstr>Learning and workforce development principles</vt:lpstr>
      <vt:lpstr>Examples of workforce development approaches</vt:lpstr>
      <vt:lpstr>Examples of workforce development approaches</vt:lpstr>
      <vt:lpstr>Examples of workforce development approaches</vt:lpstr>
      <vt:lpstr>Things to consider – Dementia specifics</vt:lpstr>
      <vt:lpstr>Things to consider - evaluation and metrics</vt:lpstr>
      <vt:lpstr>Vanguard material to support implementation</vt:lpstr>
      <vt:lpstr>National material to support implementation</vt:lpstr>
      <vt:lpstr>National material to support implementation</vt:lpstr>
      <vt:lpstr>Hydration and nutrition – to do list</vt:lpstr>
      <vt:lpstr>Acknowledgements</vt:lpstr>
    </vt:vector>
  </TitlesOfParts>
  <Company>IMS3</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Enhanced Health in Care Homes:  spread</dc:title>
  <dc:creator>Roberts, William</dc:creator>
  <cp:lastModifiedBy>Elizabeth Williams (MLCSU)</cp:lastModifiedBy>
  <cp:revision>470</cp:revision>
  <cp:lastPrinted>2017-03-22T11:45:33Z</cp:lastPrinted>
  <dcterms:created xsi:type="dcterms:W3CDTF">2016-12-07T12:14:06Z</dcterms:created>
  <dcterms:modified xsi:type="dcterms:W3CDTF">2018-05-15T10:02:21Z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0x0101000BAD6CF65BA968498A638381FABA93FC</vt:lpwstr>
  </property>
  <property fmtid="{D5CDD505-2E9C-101B-9397-08002B2CF9AE}" pid="3" name="_dlc_DocIdItemGuid">
    <vt:lpwstr>95408e16-904a-418b-bf97-f1789633bfb8</vt:lpwstr>
  </property>
</Properties>
</file>