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omments/comment1.xml" ContentType="application/vnd.openxmlformats-officedocument.presentationml.comment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37"/>
  </p:notesMasterIdLst>
  <p:handoutMasterIdLst>
    <p:handoutMasterId r:id="rId38"/>
  </p:handoutMasterIdLst>
  <p:sldIdLst>
    <p:sldId id="256" r:id="rId6"/>
    <p:sldId id="258" r:id="rId7"/>
    <p:sldId id="295" r:id="rId8"/>
    <p:sldId id="266" r:id="rId9"/>
    <p:sldId id="285" r:id="rId10"/>
    <p:sldId id="296" r:id="rId11"/>
    <p:sldId id="259" r:id="rId12"/>
    <p:sldId id="264" r:id="rId13"/>
    <p:sldId id="260" r:id="rId14"/>
    <p:sldId id="261" r:id="rId15"/>
    <p:sldId id="284" r:id="rId16"/>
    <p:sldId id="267" r:id="rId17"/>
    <p:sldId id="274" r:id="rId18"/>
    <p:sldId id="268" r:id="rId19"/>
    <p:sldId id="290" r:id="rId20"/>
    <p:sldId id="287" r:id="rId21"/>
    <p:sldId id="273" r:id="rId22"/>
    <p:sldId id="289" r:id="rId23"/>
    <p:sldId id="288" r:id="rId24"/>
    <p:sldId id="269" r:id="rId25"/>
    <p:sldId id="297" r:id="rId26"/>
    <p:sldId id="277" r:id="rId27"/>
    <p:sldId id="278" r:id="rId28"/>
    <p:sldId id="280" r:id="rId29"/>
    <p:sldId id="282" r:id="rId30"/>
    <p:sldId id="286" r:id="rId31"/>
    <p:sldId id="275" r:id="rId32"/>
    <p:sldId id="263" r:id="rId33"/>
    <p:sldId id="276" r:id="rId34"/>
    <p:sldId id="257" r:id="rId35"/>
    <p:sldId id="265" r:id="rId36"/>
  </p:sldIdLst>
  <p:sldSz cx="9144000" cy="6858000" type="screen4x3"/>
  <p:notesSz cx="9926638" cy="6797675"/>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elenU" initials="H" lastIdx="10" clrIdx="0"/>
  <p:cmAuthor id="1" name="Hannah Bullmore" initials=""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008C"/>
    <a:srgbClr val="4B565E"/>
    <a:srgbClr val="E6E6E6"/>
    <a:srgbClr val="EEEEEE"/>
    <a:srgbClr val="DBDBDB"/>
    <a:srgbClr val="CDCDCD"/>
    <a:srgbClr val="B3EBFF"/>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722" autoAdjust="0"/>
    <p:restoredTop sz="68307" autoAdjust="0"/>
  </p:normalViewPr>
  <p:slideViewPr>
    <p:cSldViewPr>
      <p:cViewPr varScale="1">
        <p:scale>
          <a:sx n="130" d="100"/>
          <a:sy n="130" d="100"/>
        </p:scale>
        <p:origin x="780" y="-4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commentAuthors" Target="commentAuthors.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microsoft.com/office/2016/11/relationships/changesInfo" Target="changesInfos/changesInfo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ura Harvie (MLCSU)" userId="90b17e51-0781-4e3c-ba6e-37c5309dd7f7" providerId="ADAL" clId="{A56B24D8-1AC4-4F45-9BFD-ACA35ECEFFB2}"/>
    <pc:docChg chg="delSld modSld">
      <pc:chgData name="Laura Harvie (MLCSU)" userId="90b17e51-0781-4e3c-ba6e-37c5309dd7f7" providerId="ADAL" clId="{A56B24D8-1AC4-4F45-9BFD-ACA35ECEFFB2}" dt="2019-10-09T11:36:47.739" v="56" actId="2696"/>
      <pc:docMkLst>
        <pc:docMk/>
      </pc:docMkLst>
      <pc:sldChg chg="modSp">
        <pc:chgData name="Laura Harvie (MLCSU)" userId="90b17e51-0781-4e3c-ba6e-37c5309dd7f7" providerId="ADAL" clId="{A56B24D8-1AC4-4F45-9BFD-ACA35ECEFFB2}" dt="2019-10-09T11:34:29.379" v="1" actId="20577"/>
        <pc:sldMkLst>
          <pc:docMk/>
          <pc:sldMk cId="0" sldId="269"/>
        </pc:sldMkLst>
        <pc:spChg chg="mod">
          <ac:chgData name="Laura Harvie (MLCSU)" userId="90b17e51-0781-4e3c-ba6e-37c5309dd7f7" providerId="ADAL" clId="{A56B24D8-1AC4-4F45-9BFD-ACA35ECEFFB2}" dt="2019-10-09T11:34:29.379" v="1" actId="20577"/>
          <ac:spMkLst>
            <pc:docMk/>
            <pc:sldMk cId="0" sldId="269"/>
            <ac:spMk id="5" creationId="{00000000-0000-0000-0000-000000000000}"/>
          </ac:spMkLst>
        </pc:spChg>
      </pc:sldChg>
      <pc:sldChg chg="del">
        <pc:chgData name="Laura Harvie (MLCSU)" userId="90b17e51-0781-4e3c-ba6e-37c5309dd7f7" providerId="ADAL" clId="{A56B24D8-1AC4-4F45-9BFD-ACA35ECEFFB2}" dt="2019-10-09T11:36:47.739" v="56" actId="2696"/>
        <pc:sldMkLst>
          <pc:docMk/>
          <pc:sldMk cId="0" sldId="271"/>
        </pc:sldMkLst>
      </pc:sldChg>
      <pc:sldChg chg="modSp">
        <pc:chgData name="Laura Harvie (MLCSU)" userId="90b17e51-0781-4e3c-ba6e-37c5309dd7f7" providerId="ADAL" clId="{A56B24D8-1AC4-4F45-9BFD-ACA35ECEFFB2}" dt="2019-10-09T11:35:24.641" v="19" actId="20577"/>
        <pc:sldMkLst>
          <pc:docMk/>
          <pc:sldMk cId="0" sldId="277"/>
        </pc:sldMkLst>
        <pc:spChg chg="mod">
          <ac:chgData name="Laura Harvie (MLCSU)" userId="90b17e51-0781-4e3c-ba6e-37c5309dd7f7" providerId="ADAL" clId="{A56B24D8-1AC4-4F45-9BFD-ACA35ECEFFB2}" dt="2019-10-09T11:35:24.641" v="19" actId="20577"/>
          <ac:spMkLst>
            <pc:docMk/>
            <pc:sldMk cId="0" sldId="277"/>
            <ac:spMk id="54274" creationId="{00000000-0000-0000-0000-000000000000}"/>
          </ac:spMkLst>
        </pc:spChg>
      </pc:sldChg>
      <pc:sldChg chg="del">
        <pc:chgData name="Laura Harvie (MLCSU)" userId="90b17e51-0781-4e3c-ba6e-37c5309dd7f7" providerId="ADAL" clId="{A56B24D8-1AC4-4F45-9BFD-ACA35ECEFFB2}" dt="2019-10-09T11:35:48.964" v="20" actId="2696"/>
        <pc:sldMkLst>
          <pc:docMk/>
          <pc:sldMk cId="0" sldId="279"/>
        </pc:sldMkLst>
      </pc:sldChg>
      <pc:sldChg chg="del">
        <pc:chgData name="Laura Harvie (MLCSU)" userId="90b17e51-0781-4e3c-ba6e-37c5309dd7f7" providerId="ADAL" clId="{A56B24D8-1AC4-4F45-9BFD-ACA35ECEFFB2}" dt="2019-10-09T11:35:56.875" v="21" actId="2696"/>
        <pc:sldMkLst>
          <pc:docMk/>
          <pc:sldMk cId="0" sldId="281"/>
        </pc:sldMkLst>
      </pc:sldChg>
      <pc:sldChg chg="modSp">
        <pc:chgData name="Laura Harvie (MLCSU)" userId="90b17e51-0781-4e3c-ba6e-37c5309dd7f7" providerId="ADAL" clId="{A56B24D8-1AC4-4F45-9BFD-ACA35ECEFFB2}" dt="2019-10-09T11:36:19.467" v="54" actId="20577"/>
        <pc:sldMkLst>
          <pc:docMk/>
          <pc:sldMk cId="0" sldId="282"/>
        </pc:sldMkLst>
        <pc:spChg chg="mod">
          <ac:chgData name="Laura Harvie (MLCSU)" userId="90b17e51-0781-4e3c-ba6e-37c5309dd7f7" providerId="ADAL" clId="{A56B24D8-1AC4-4F45-9BFD-ACA35ECEFFB2}" dt="2019-10-09T11:36:10.312" v="37" actId="20577"/>
          <ac:spMkLst>
            <pc:docMk/>
            <pc:sldMk cId="0" sldId="282"/>
            <ac:spMk id="64513" creationId="{00000000-0000-0000-0000-000000000000}"/>
          </ac:spMkLst>
        </pc:spChg>
        <pc:spChg chg="mod">
          <ac:chgData name="Laura Harvie (MLCSU)" userId="90b17e51-0781-4e3c-ba6e-37c5309dd7f7" providerId="ADAL" clId="{A56B24D8-1AC4-4F45-9BFD-ACA35ECEFFB2}" dt="2019-10-09T11:36:19.467" v="54" actId="20577"/>
          <ac:spMkLst>
            <pc:docMk/>
            <pc:sldMk cId="0" sldId="282"/>
            <ac:spMk id="64514" creationId="{00000000-0000-0000-0000-000000000000}"/>
          </ac:spMkLst>
        </pc:spChg>
      </pc:sldChg>
      <pc:sldChg chg="del">
        <pc:chgData name="Laura Harvie (MLCSU)" userId="90b17e51-0781-4e3c-ba6e-37c5309dd7f7" providerId="ADAL" clId="{A56B24D8-1AC4-4F45-9BFD-ACA35ECEFFB2}" dt="2019-10-09T11:36:30.300" v="55" actId="2696"/>
        <pc:sldMkLst>
          <pc:docMk/>
          <pc:sldMk cId="0" sldId="283"/>
        </pc:sldMkLst>
      </pc:sldChg>
      <pc:sldChg chg="modSp">
        <pc:chgData name="Laura Harvie (MLCSU)" userId="90b17e51-0781-4e3c-ba6e-37c5309dd7f7" providerId="ADAL" clId="{A56B24D8-1AC4-4F45-9BFD-ACA35ECEFFB2}" dt="2019-10-09T11:35:08.990" v="8" actId="20577"/>
        <pc:sldMkLst>
          <pc:docMk/>
          <pc:sldMk cId="0" sldId="297"/>
        </pc:sldMkLst>
        <pc:spChg chg="mod">
          <ac:chgData name="Laura Harvie (MLCSU)" userId="90b17e51-0781-4e3c-ba6e-37c5309dd7f7" providerId="ADAL" clId="{A56B24D8-1AC4-4F45-9BFD-ACA35ECEFFB2}" dt="2019-10-09T11:35:08.990" v="8" actId="20577"/>
          <ac:spMkLst>
            <pc:docMk/>
            <pc:sldMk cId="0" sldId="297"/>
            <ac:spMk id="53250" creationId="{00000000-0000-0000-0000-000000000000}"/>
          </ac:spMkLst>
        </pc:spChg>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0" dt="2013-06-17T12:31:15.269" idx="4">
    <p:pos x="5386" y="1244"/>
    <p:text>I think it might be helpful to put some of this in simpler language</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2125" cy="339725"/>
          </a:xfrm>
          <a:prstGeom prst="rect">
            <a:avLst/>
          </a:prstGeom>
        </p:spPr>
        <p:txBody>
          <a:bodyPr vert="horz" lIns="91440" tIns="45720" rIns="91440" bIns="45720" rtlCol="0"/>
          <a:lstStyle>
            <a:lvl1pPr algn="l">
              <a:defRPr sz="1200">
                <a:cs typeface="+mn-cs"/>
              </a:defRPr>
            </a:lvl1pPr>
          </a:lstStyle>
          <a:p>
            <a:pPr>
              <a:defRPr/>
            </a:pPr>
            <a:endParaRPr lang="en-GB"/>
          </a:p>
        </p:txBody>
      </p:sp>
      <p:sp>
        <p:nvSpPr>
          <p:cNvPr id="3" name="Date Placeholder 2"/>
          <p:cNvSpPr>
            <a:spLocks noGrp="1"/>
          </p:cNvSpPr>
          <p:nvPr>
            <p:ph type="dt" sz="quarter" idx="1"/>
          </p:nvPr>
        </p:nvSpPr>
        <p:spPr>
          <a:xfrm>
            <a:off x="5622925" y="0"/>
            <a:ext cx="4302125" cy="339725"/>
          </a:xfrm>
          <a:prstGeom prst="rect">
            <a:avLst/>
          </a:prstGeom>
        </p:spPr>
        <p:txBody>
          <a:bodyPr vert="horz" lIns="91440" tIns="45720" rIns="91440" bIns="45720" rtlCol="0"/>
          <a:lstStyle>
            <a:lvl1pPr algn="r">
              <a:defRPr sz="1200">
                <a:cs typeface="+mn-cs"/>
              </a:defRPr>
            </a:lvl1pPr>
          </a:lstStyle>
          <a:p>
            <a:pPr>
              <a:defRPr/>
            </a:pPr>
            <a:fld id="{D6FAC58B-6D35-48D3-93A9-B8B48871EC84}" type="datetimeFigureOut">
              <a:rPr lang="en-GB"/>
              <a:pPr>
                <a:defRPr/>
              </a:pPr>
              <a:t>09/10/2019</a:t>
            </a:fld>
            <a:endParaRPr lang="en-GB"/>
          </a:p>
        </p:txBody>
      </p:sp>
      <p:sp>
        <p:nvSpPr>
          <p:cNvPr id="4" name="Footer Placeholder 3"/>
          <p:cNvSpPr>
            <a:spLocks noGrp="1"/>
          </p:cNvSpPr>
          <p:nvPr>
            <p:ph type="ftr" sz="quarter" idx="2"/>
          </p:nvPr>
        </p:nvSpPr>
        <p:spPr>
          <a:xfrm>
            <a:off x="0" y="6456363"/>
            <a:ext cx="4302125" cy="339725"/>
          </a:xfrm>
          <a:prstGeom prst="rect">
            <a:avLst/>
          </a:prstGeom>
        </p:spPr>
        <p:txBody>
          <a:bodyPr vert="horz" lIns="91440" tIns="45720" rIns="91440" bIns="45720" rtlCol="0" anchor="b"/>
          <a:lstStyle>
            <a:lvl1pPr algn="l">
              <a:defRPr sz="1200">
                <a:cs typeface="+mn-cs"/>
              </a:defRPr>
            </a:lvl1pPr>
          </a:lstStyle>
          <a:p>
            <a:pPr>
              <a:defRPr/>
            </a:pPr>
            <a:endParaRPr lang="en-GB"/>
          </a:p>
        </p:txBody>
      </p:sp>
      <p:sp>
        <p:nvSpPr>
          <p:cNvPr id="5" name="Slide Number Placeholder 4"/>
          <p:cNvSpPr>
            <a:spLocks noGrp="1"/>
          </p:cNvSpPr>
          <p:nvPr>
            <p:ph type="sldNum" sz="quarter" idx="3"/>
          </p:nvPr>
        </p:nvSpPr>
        <p:spPr>
          <a:xfrm>
            <a:off x="5622925" y="6456363"/>
            <a:ext cx="4302125" cy="339725"/>
          </a:xfrm>
          <a:prstGeom prst="rect">
            <a:avLst/>
          </a:prstGeom>
        </p:spPr>
        <p:txBody>
          <a:bodyPr vert="horz" lIns="91440" tIns="45720" rIns="91440" bIns="45720" rtlCol="0" anchor="b"/>
          <a:lstStyle>
            <a:lvl1pPr algn="r">
              <a:defRPr sz="1200">
                <a:cs typeface="+mn-cs"/>
              </a:defRPr>
            </a:lvl1pPr>
          </a:lstStyle>
          <a:p>
            <a:pPr>
              <a:defRPr/>
            </a:pPr>
            <a:fld id="{76879EF1-6D26-44D3-9528-DD5D9CB748B3}" type="slidenum">
              <a:rPr lang="en-GB"/>
              <a:pPr>
                <a:defRPr/>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2125" cy="339725"/>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idx="1"/>
          </p:nvPr>
        </p:nvSpPr>
        <p:spPr>
          <a:xfrm>
            <a:off x="5622925" y="0"/>
            <a:ext cx="4302125" cy="339725"/>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64979ADD-C6CD-4143-A877-D8B7EBD7E0AE}" type="datetimeFigureOut">
              <a:rPr lang="en-GB"/>
              <a:pPr>
                <a:defRPr/>
              </a:pPr>
              <a:t>09/10/2019</a:t>
            </a:fld>
            <a:endParaRPr lang="en-GB"/>
          </a:p>
        </p:txBody>
      </p:sp>
      <p:sp>
        <p:nvSpPr>
          <p:cNvPr id="4" name="Slide Image Placeholder 3"/>
          <p:cNvSpPr>
            <a:spLocks noGrp="1" noRot="1" noChangeAspect="1"/>
          </p:cNvSpPr>
          <p:nvPr>
            <p:ph type="sldImg" idx="2"/>
          </p:nvPr>
        </p:nvSpPr>
        <p:spPr>
          <a:xfrm>
            <a:off x="3263900" y="509588"/>
            <a:ext cx="3398838" cy="2549525"/>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992188" y="3228975"/>
            <a:ext cx="7942262" cy="3059113"/>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6456363"/>
            <a:ext cx="4302125" cy="339725"/>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GB"/>
          </a:p>
        </p:txBody>
      </p:sp>
      <p:sp>
        <p:nvSpPr>
          <p:cNvPr id="7" name="Slide Number Placeholder 6"/>
          <p:cNvSpPr>
            <a:spLocks noGrp="1"/>
          </p:cNvSpPr>
          <p:nvPr>
            <p:ph type="sldNum" sz="quarter" idx="5"/>
          </p:nvPr>
        </p:nvSpPr>
        <p:spPr>
          <a:xfrm>
            <a:off x="5622925" y="6456363"/>
            <a:ext cx="4302125" cy="339725"/>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742895F3-725E-48CB-8473-F76D3A7B45DA}"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www.writetothem.com/" TargetMode="External"/><Relationship Id="rId2" Type="http://schemas.openxmlformats.org/officeDocument/2006/relationships/slide" Target="../slides/slide29.xml"/><Relationship Id="rId1" Type="http://schemas.openxmlformats.org/officeDocument/2006/relationships/notesMaster" Target="../notesMasters/notesMaster1.xml"/><Relationship Id="rId4" Type="http://schemas.openxmlformats.org/officeDocument/2006/relationships/hyperlink" Target="http://www.healthwatch.co.uk/find-local-heathwatch" TargetMode="Externa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GB"/>
          </a:p>
        </p:txBody>
      </p:sp>
      <p:sp>
        <p:nvSpPr>
          <p:cNvPr id="4" name="Slide Number Placeholder 3"/>
          <p:cNvSpPr>
            <a:spLocks noGrp="1"/>
          </p:cNvSpPr>
          <p:nvPr>
            <p:ph type="sldNum" sz="quarter" idx="5"/>
          </p:nvPr>
        </p:nvSpPr>
        <p:spPr/>
        <p:txBody>
          <a:bodyPr/>
          <a:lstStyle/>
          <a:p>
            <a:pPr>
              <a:defRPr/>
            </a:pPr>
            <a:fld id="{D6F8FD1A-F93D-495D-8ECD-9505E3AEEE49}" type="slidenum">
              <a:rPr lang="en-GB" smtClean="0"/>
              <a:pPr>
                <a:defRPr/>
              </a:pPr>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eaLnBrk="1" hangingPunct="1">
              <a:lnSpc>
                <a:spcPct val="90000"/>
              </a:lnSpc>
              <a:spcBef>
                <a:spcPct val="20000"/>
              </a:spcBef>
              <a:buFont typeface="Symbol" pitchFamily="18" charset="2"/>
              <a:buNone/>
              <a:defRPr/>
            </a:pPr>
            <a:r>
              <a:rPr lang="en-US" sz="2700" b="1" dirty="0">
                <a:solidFill>
                  <a:srgbClr val="4B565E"/>
                </a:solidFill>
                <a:latin typeface="MetaBookLF-Roman"/>
              </a:rPr>
              <a:t>Why are wellbeing and resilience important?</a:t>
            </a:r>
          </a:p>
          <a:p>
            <a:pPr marL="342900" indent="-342900" eaLnBrk="1" hangingPunct="1">
              <a:lnSpc>
                <a:spcPct val="90000"/>
              </a:lnSpc>
              <a:spcBef>
                <a:spcPct val="20000"/>
              </a:spcBef>
              <a:buFont typeface="Symbol" pitchFamily="18" charset="2"/>
              <a:buChar char="-"/>
              <a:defRPr/>
            </a:pPr>
            <a:endParaRPr lang="en-US" sz="2700" dirty="0">
              <a:solidFill>
                <a:srgbClr val="4B565E"/>
              </a:solidFill>
              <a:latin typeface="MetaBookLF-Roman"/>
            </a:endParaRPr>
          </a:p>
          <a:p>
            <a:pPr marL="342900" indent="-342900" eaLnBrk="1" hangingPunct="1">
              <a:lnSpc>
                <a:spcPct val="90000"/>
              </a:lnSpc>
              <a:spcBef>
                <a:spcPct val="20000"/>
              </a:spcBef>
              <a:buFont typeface="Symbol" pitchFamily="18" charset="2"/>
              <a:buChar char="-"/>
              <a:defRPr/>
            </a:pPr>
            <a:r>
              <a:rPr lang="en-US" sz="2700" dirty="0">
                <a:solidFill>
                  <a:srgbClr val="4B565E"/>
                </a:solidFill>
                <a:latin typeface="MetaBookLF-Roman"/>
              </a:rPr>
              <a:t>Resilience is important because it can help to protect against the development of some mental health problems. </a:t>
            </a:r>
          </a:p>
          <a:p>
            <a:pPr marL="342900" indent="-342900" eaLnBrk="1" hangingPunct="1">
              <a:lnSpc>
                <a:spcPct val="90000"/>
              </a:lnSpc>
              <a:spcBef>
                <a:spcPct val="20000"/>
              </a:spcBef>
              <a:buFont typeface="Symbol" pitchFamily="18" charset="2"/>
              <a:buChar char="-"/>
              <a:defRPr/>
            </a:pPr>
            <a:endParaRPr lang="en-US" sz="2700" dirty="0">
              <a:solidFill>
                <a:srgbClr val="4B565E"/>
              </a:solidFill>
              <a:latin typeface="MetaBookLF-Roman"/>
            </a:endParaRPr>
          </a:p>
          <a:p>
            <a:pPr marL="342900" indent="-342900" eaLnBrk="1" hangingPunct="1">
              <a:lnSpc>
                <a:spcPct val="90000"/>
              </a:lnSpc>
              <a:spcBef>
                <a:spcPct val="20000"/>
              </a:spcBef>
              <a:buFont typeface="Symbol" pitchFamily="18" charset="2"/>
              <a:buChar char="-"/>
              <a:defRPr/>
            </a:pPr>
            <a:r>
              <a:rPr lang="en-US" sz="2700" dirty="0">
                <a:solidFill>
                  <a:srgbClr val="4B565E"/>
                </a:solidFill>
                <a:latin typeface="MetaBookLF-Roman"/>
              </a:rPr>
              <a:t>People with high levels of resilience are more likely to cope with difficult experiences whilst maintaining high levels of wellbeing </a:t>
            </a:r>
          </a:p>
          <a:p>
            <a:pPr marL="342900" indent="-342900" eaLnBrk="1" hangingPunct="1">
              <a:lnSpc>
                <a:spcPct val="90000"/>
              </a:lnSpc>
              <a:spcBef>
                <a:spcPct val="20000"/>
              </a:spcBef>
              <a:buFont typeface="Symbol" pitchFamily="18" charset="2"/>
              <a:buChar char="-"/>
              <a:defRPr/>
            </a:pPr>
            <a:r>
              <a:rPr lang="en-US" sz="2700" dirty="0">
                <a:solidFill>
                  <a:srgbClr val="4B565E"/>
                </a:solidFill>
                <a:latin typeface="MetaBookLF-Roman"/>
              </a:rPr>
              <a:t>Good levels of resilience help people to recover more quickly if they do experience mental health problems</a:t>
            </a:r>
          </a:p>
          <a:p>
            <a:pPr marL="342900" indent="-342900" eaLnBrk="1" hangingPunct="1">
              <a:lnSpc>
                <a:spcPct val="90000"/>
              </a:lnSpc>
              <a:spcBef>
                <a:spcPct val="20000"/>
              </a:spcBef>
              <a:buFont typeface="Symbol" pitchFamily="18" charset="2"/>
              <a:buChar char="-"/>
              <a:defRPr/>
            </a:pPr>
            <a:endParaRPr lang="en-US" sz="2700" dirty="0">
              <a:solidFill>
                <a:srgbClr val="4B565E"/>
              </a:solidFill>
              <a:latin typeface="MetaBookLF-Roman"/>
            </a:endParaRPr>
          </a:p>
          <a:p>
            <a:pPr eaLnBrk="1" hangingPunct="1">
              <a:lnSpc>
                <a:spcPct val="90000"/>
              </a:lnSpc>
              <a:spcBef>
                <a:spcPct val="20000"/>
              </a:spcBef>
              <a:buFont typeface="Symbol" pitchFamily="18" charset="2"/>
              <a:buNone/>
              <a:defRPr/>
            </a:pPr>
            <a:r>
              <a:rPr lang="en-US" sz="2700" b="1" dirty="0">
                <a:solidFill>
                  <a:srgbClr val="4B565E"/>
                </a:solidFill>
                <a:latin typeface="MetaBookLF-Roman"/>
              </a:rPr>
              <a:t>Discussion point: </a:t>
            </a:r>
            <a:r>
              <a:rPr lang="en-US" sz="2700" dirty="0">
                <a:solidFill>
                  <a:srgbClr val="4B565E"/>
                </a:solidFill>
                <a:latin typeface="MetaBookLF-Roman"/>
              </a:rPr>
              <a:t>What type of things make you feel more/less resilient and able to cope?</a:t>
            </a:r>
          </a:p>
          <a:p>
            <a:pPr eaLnBrk="1" hangingPunct="1">
              <a:defRPr/>
            </a:pPr>
            <a:endParaRPr lang="en-GB" dirty="0"/>
          </a:p>
        </p:txBody>
      </p:sp>
      <p:sp>
        <p:nvSpPr>
          <p:cNvPr id="4" name="Slide Number Placeholder 3"/>
          <p:cNvSpPr>
            <a:spLocks noGrp="1"/>
          </p:cNvSpPr>
          <p:nvPr>
            <p:ph type="sldNum" sz="quarter" idx="5"/>
          </p:nvPr>
        </p:nvSpPr>
        <p:spPr/>
        <p:txBody>
          <a:bodyPr/>
          <a:lstStyle/>
          <a:p>
            <a:pPr>
              <a:defRPr/>
            </a:pPr>
            <a:fld id="{3018393A-0DC9-4944-A5C5-E58FE929213F}" type="slidenum">
              <a:rPr lang="en-GB" smtClean="0"/>
              <a:pPr>
                <a:defRPr/>
              </a:pPr>
              <a:t>10</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p:spPr>
      </p:sp>
      <p:sp>
        <p:nvSpPr>
          <p:cNvPr id="3686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GB"/>
          </a:p>
        </p:txBody>
      </p:sp>
      <p:sp>
        <p:nvSpPr>
          <p:cNvPr id="4" name="Slide Number Placeholder 3"/>
          <p:cNvSpPr>
            <a:spLocks noGrp="1"/>
          </p:cNvSpPr>
          <p:nvPr>
            <p:ph type="sldNum" sz="quarter" idx="5"/>
          </p:nvPr>
        </p:nvSpPr>
        <p:spPr/>
        <p:txBody>
          <a:bodyPr/>
          <a:lstStyle/>
          <a:p>
            <a:pPr>
              <a:defRPr/>
            </a:pPr>
            <a:fld id="{8546DB60-52CA-4692-9BC9-7C7BE106A506}" type="slidenum">
              <a:rPr lang="en-GB" smtClean="0"/>
              <a:pPr>
                <a:defRPr/>
              </a:pPr>
              <a:t>11</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noFill/>
          <a:ln>
            <a:solidFill>
              <a:srgbClr val="000000"/>
            </a:solidFill>
            <a:miter lim="800000"/>
            <a:headEnd/>
            <a:tailEnd/>
          </a:ln>
        </p:spPr>
      </p:sp>
      <p:sp>
        <p:nvSpPr>
          <p:cNvPr id="3891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b="1"/>
              <a:t>Discussion point: </a:t>
            </a:r>
            <a:r>
              <a:rPr lang="en-US"/>
              <a:t>How could you support these groups in your community?</a:t>
            </a:r>
          </a:p>
          <a:p>
            <a:pPr eaLnBrk="1" hangingPunct="1"/>
            <a:endParaRPr lang="en-GB"/>
          </a:p>
        </p:txBody>
      </p:sp>
      <p:sp>
        <p:nvSpPr>
          <p:cNvPr id="4" name="Slide Number Placeholder 3"/>
          <p:cNvSpPr>
            <a:spLocks noGrp="1"/>
          </p:cNvSpPr>
          <p:nvPr>
            <p:ph type="sldNum" sz="quarter" idx="5"/>
          </p:nvPr>
        </p:nvSpPr>
        <p:spPr/>
        <p:txBody>
          <a:bodyPr/>
          <a:lstStyle/>
          <a:p>
            <a:pPr>
              <a:defRPr/>
            </a:pPr>
            <a:fld id="{4347DA95-80C4-4F60-A4A1-5632B1E140A7}" type="slidenum">
              <a:rPr lang="en-GB" smtClean="0"/>
              <a:pPr>
                <a:defRPr/>
              </a:pPr>
              <a:t>12</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GB"/>
          </a:p>
        </p:txBody>
      </p:sp>
      <p:sp>
        <p:nvSpPr>
          <p:cNvPr id="4" name="Slide Number Placeholder 3"/>
          <p:cNvSpPr>
            <a:spLocks noGrp="1"/>
          </p:cNvSpPr>
          <p:nvPr>
            <p:ph type="sldNum" sz="quarter" idx="5"/>
          </p:nvPr>
        </p:nvSpPr>
        <p:spPr/>
        <p:txBody>
          <a:bodyPr/>
          <a:lstStyle/>
          <a:p>
            <a:pPr>
              <a:defRPr/>
            </a:pPr>
            <a:fld id="{15B28A4F-CB9C-4A75-B5D9-052DEFA21DC4}" type="slidenum">
              <a:rPr lang="en-GB" smtClean="0"/>
              <a:pPr>
                <a:defRPr/>
              </a:pPr>
              <a:t>13</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p:spPr>
      </p:sp>
      <p:sp>
        <p:nvSpPr>
          <p:cNvPr id="430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GB"/>
              <a:t>The New Economics Foundation - Five Ways to Wellbeing </a:t>
            </a:r>
            <a:r>
              <a:rPr lang="en-GB" u="sng"/>
              <a:t>www.neweconomics.org/projects/entry/five-ways-to-well-being</a:t>
            </a:r>
          </a:p>
        </p:txBody>
      </p:sp>
      <p:sp>
        <p:nvSpPr>
          <p:cNvPr id="4" name="Slide Number Placeholder 3"/>
          <p:cNvSpPr>
            <a:spLocks noGrp="1"/>
          </p:cNvSpPr>
          <p:nvPr>
            <p:ph type="sldNum" sz="quarter" idx="5"/>
          </p:nvPr>
        </p:nvSpPr>
        <p:spPr/>
        <p:txBody>
          <a:bodyPr/>
          <a:lstStyle/>
          <a:p>
            <a:pPr>
              <a:defRPr/>
            </a:pPr>
            <a:fld id="{3F7F226A-2B11-4513-86DC-0F7835B9D23A}" type="slidenum">
              <a:rPr lang="en-GB" smtClean="0"/>
              <a:pPr>
                <a:defRPr/>
              </a:pPr>
              <a:t>14</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bwMode="auto">
          <a:noFill/>
          <a:ln>
            <a:solidFill>
              <a:srgbClr val="000000"/>
            </a:solidFill>
            <a:miter lim="800000"/>
            <a:headEnd/>
            <a:tailEnd/>
          </a:ln>
        </p:spPr>
      </p:sp>
      <p:sp>
        <p:nvSpPr>
          <p:cNvPr id="460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GB"/>
          </a:p>
        </p:txBody>
      </p:sp>
      <p:sp>
        <p:nvSpPr>
          <p:cNvPr id="4" name="Slide Number Placeholder 3"/>
          <p:cNvSpPr>
            <a:spLocks noGrp="1"/>
          </p:cNvSpPr>
          <p:nvPr>
            <p:ph type="sldNum" sz="quarter" idx="5"/>
          </p:nvPr>
        </p:nvSpPr>
        <p:spPr/>
        <p:txBody>
          <a:bodyPr/>
          <a:lstStyle/>
          <a:p>
            <a:pPr>
              <a:defRPr/>
            </a:pPr>
            <a:fld id="{9D71057B-5A80-4BAC-AA60-798998C415B5}" type="slidenum">
              <a:rPr lang="en-GB" smtClean="0"/>
              <a:pPr>
                <a:defRPr/>
              </a:pPr>
              <a:t>16</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bwMode="auto">
          <a:noFill/>
          <a:ln>
            <a:solidFill>
              <a:srgbClr val="000000"/>
            </a:solidFill>
            <a:miter lim="800000"/>
            <a:headEnd/>
            <a:tailEnd/>
          </a:ln>
        </p:spPr>
      </p:sp>
      <p:sp>
        <p:nvSpPr>
          <p:cNvPr id="481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GB"/>
          </a:p>
        </p:txBody>
      </p:sp>
      <p:sp>
        <p:nvSpPr>
          <p:cNvPr id="4" name="Slide Number Placeholder 3"/>
          <p:cNvSpPr>
            <a:spLocks noGrp="1"/>
          </p:cNvSpPr>
          <p:nvPr>
            <p:ph type="sldNum" sz="quarter" idx="5"/>
          </p:nvPr>
        </p:nvSpPr>
        <p:spPr/>
        <p:txBody>
          <a:bodyPr/>
          <a:lstStyle/>
          <a:p>
            <a:pPr>
              <a:defRPr/>
            </a:pPr>
            <a:fld id="{14FC2C85-A824-471B-9696-E532494DF35F}" type="slidenum">
              <a:rPr lang="en-GB" smtClean="0"/>
              <a:pPr>
                <a:defRPr/>
              </a:pPr>
              <a:t>17</a:t>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bwMode="auto">
          <a:noFill/>
          <a:ln>
            <a:solidFill>
              <a:srgbClr val="000000"/>
            </a:solidFill>
            <a:miter lim="800000"/>
            <a:headEnd/>
            <a:tailEnd/>
          </a:ln>
        </p:spPr>
      </p:sp>
      <p:sp>
        <p:nvSpPr>
          <p:cNvPr id="5222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b="1"/>
              <a:t>Discussion point: </a:t>
            </a:r>
            <a:r>
              <a:rPr lang="en-US"/>
              <a:t>What services/activities do you provide that promote each of the five ways to wellbeing? </a:t>
            </a:r>
          </a:p>
          <a:p>
            <a:pPr eaLnBrk="1" hangingPunct="1"/>
            <a:r>
              <a:rPr lang="en-US"/>
              <a:t>- Can you list the activities which promote one or more of the five ways to wellbeing? </a:t>
            </a:r>
          </a:p>
          <a:p>
            <a:pPr eaLnBrk="1" hangingPunct="1"/>
            <a:endParaRPr lang="en-GB"/>
          </a:p>
        </p:txBody>
      </p:sp>
      <p:sp>
        <p:nvSpPr>
          <p:cNvPr id="4" name="Slide Number Placeholder 3"/>
          <p:cNvSpPr>
            <a:spLocks noGrp="1"/>
          </p:cNvSpPr>
          <p:nvPr>
            <p:ph type="sldNum" sz="quarter" idx="5"/>
          </p:nvPr>
        </p:nvSpPr>
        <p:spPr/>
        <p:txBody>
          <a:bodyPr/>
          <a:lstStyle/>
          <a:p>
            <a:pPr>
              <a:defRPr/>
            </a:pPr>
            <a:fld id="{1287D669-BCF9-40C0-BABB-4B73F039F369}" type="slidenum">
              <a:rPr lang="en-GB" smtClean="0"/>
              <a:pPr>
                <a:defRPr/>
              </a:pPr>
              <a:t>20</a:t>
            </a:fld>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eaLnBrk="1" hangingPunct="1">
              <a:defRPr/>
            </a:pPr>
            <a:r>
              <a:rPr lang="en-US" dirty="0"/>
              <a:t>Think about ways you could make the five ways to wellbeing a central part of the services, activities or support you provide. </a:t>
            </a:r>
          </a:p>
          <a:p>
            <a:pPr eaLnBrk="1" hangingPunct="1">
              <a:defRPr/>
            </a:pPr>
            <a:endParaRPr lang="en-US" dirty="0"/>
          </a:p>
          <a:p>
            <a:pPr marL="171450" indent="-171450" eaLnBrk="1" hangingPunct="1">
              <a:buFont typeface="Symbol" pitchFamily="18" charset="2"/>
              <a:buChar char="-"/>
              <a:defRPr/>
            </a:pPr>
            <a:r>
              <a:rPr lang="en-US" dirty="0"/>
              <a:t>Can you make the people that you come into contact with more aware of the things they can do to improve their wellbeing.</a:t>
            </a:r>
            <a:endParaRPr lang="en-GB" dirty="0"/>
          </a:p>
          <a:p>
            <a:pPr marL="171450" indent="-171450" eaLnBrk="1" hangingPunct="1">
              <a:buFont typeface="Symbol" pitchFamily="18" charset="2"/>
              <a:buChar char="-"/>
              <a:defRPr/>
            </a:pPr>
            <a:r>
              <a:rPr lang="en-GB" dirty="0"/>
              <a:t>Could you adapt any of your existing activities to better support people’s wellbeing? </a:t>
            </a:r>
          </a:p>
          <a:p>
            <a:pPr marL="171450" indent="-171450" eaLnBrk="1" hangingPunct="1">
              <a:buFont typeface="Symbol" pitchFamily="18" charset="2"/>
              <a:buChar char="-"/>
              <a:defRPr/>
            </a:pPr>
            <a:r>
              <a:rPr lang="en-GB" dirty="0"/>
              <a:t>Are there any new services/activities that you could easily provide that would promote any of the five ways?</a:t>
            </a:r>
          </a:p>
        </p:txBody>
      </p:sp>
      <p:sp>
        <p:nvSpPr>
          <p:cNvPr id="4" name="Slide Number Placeholder 3"/>
          <p:cNvSpPr>
            <a:spLocks noGrp="1"/>
          </p:cNvSpPr>
          <p:nvPr>
            <p:ph type="sldNum" sz="quarter" idx="5"/>
          </p:nvPr>
        </p:nvSpPr>
        <p:spPr/>
        <p:txBody>
          <a:bodyPr/>
          <a:lstStyle/>
          <a:p>
            <a:pPr>
              <a:defRPr/>
            </a:pPr>
            <a:fld id="{758F2503-7FD6-453F-B7BF-CBFA59E0543C}" type="slidenum">
              <a:rPr lang="en-GB" smtClean="0"/>
              <a:pPr>
                <a:defRPr/>
              </a:pPr>
              <a:t>22</a:t>
            </a:fld>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eaLnBrk="1" fontAlgn="auto" hangingPunct="1">
              <a:spcBef>
                <a:spcPct val="20000"/>
              </a:spcBef>
              <a:spcAft>
                <a:spcPts val="0"/>
              </a:spcAft>
              <a:buFont typeface="Arial" pitchFamily="34" charset="0"/>
              <a:buNone/>
              <a:defRPr/>
            </a:pPr>
            <a:r>
              <a:rPr lang="en-US" sz="2000" dirty="0">
                <a:solidFill>
                  <a:srgbClr val="4B565E"/>
                </a:solidFill>
                <a:latin typeface="MetaBookLF-Roman"/>
              </a:rPr>
              <a:t>Can you do more to bring people together in the work that you so, helping them to build more social connections?</a:t>
            </a:r>
          </a:p>
          <a:p>
            <a:pPr eaLnBrk="1" fontAlgn="auto" hangingPunct="1">
              <a:spcBef>
                <a:spcPct val="20000"/>
              </a:spcBef>
              <a:spcAft>
                <a:spcPts val="0"/>
              </a:spcAft>
              <a:buFont typeface="Arial" pitchFamily="34" charset="0"/>
              <a:buNone/>
              <a:defRPr/>
            </a:pPr>
            <a:endParaRPr lang="en-US" sz="2000" dirty="0">
              <a:solidFill>
                <a:srgbClr val="4B565E"/>
              </a:solidFill>
              <a:latin typeface="MetaBookLF-Roman"/>
            </a:endParaRPr>
          </a:p>
          <a:p>
            <a:pPr eaLnBrk="1" fontAlgn="auto" hangingPunct="1">
              <a:spcBef>
                <a:spcPct val="20000"/>
              </a:spcBef>
              <a:spcAft>
                <a:spcPts val="0"/>
              </a:spcAft>
              <a:buFont typeface="Arial" pitchFamily="34" charset="0"/>
              <a:buNone/>
              <a:defRPr/>
            </a:pPr>
            <a:r>
              <a:rPr lang="en-US" sz="2000" dirty="0">
                <a:solidFill>
                  <a:srgbClr val="4B565E"/>
                </a:solidFill>
                <a:latin typeface="MetaBookLF-Roman"/>
              </a:rPr>
              <a:t>Some of the most isolated in our community may find it difficult to attend community groups or activities. </a:t>
            </a:r>
          </a:p>
          <a:p>
            <a:pPr marL="742950" lvl="1" indent="-285750" eaLnBrk="1" fontAlgn="auto" hangingPunct="1">
              <a:spcBef>
                <a:spcPct val="20000"/>
              </a:spcBef>
              <a:spcAft>
                <a:spcPts val="0"/>
              </a:spcAft>
              <a:buFont typeface="Symbol" pitchFamily="18" charset="2"/>
              <a:buChar char="-"/>
              <a:defRPr/>
            </a:pPr>
            <a:r>
              <a:rPr lang="en-US" sz="2000" dirty="0">
                <a:solidFill>
                  <a:srgbClr val="4B565E"/>
                </a:solidFill>
                <a:latin typeface="MetaBookLF-Roman"/>
              </a:rPr>
              <a:t>Could you provide a </a:t>
            </a:r>
            <a:r>
              <a:rPr lang="en-US" sz="2000" dirty="0">
                <a:solidFill>
                  <a:srgbClr val="ED008C"/>
                </a:solidFill>
                <a:latin typeface="MetaBookLF-Roman"/>
              </a:rPr>
              <a:t>befriending service</a:t>
            </a:r>
            <a:r>
              <a:rPr lang="en-US" sz="2000" dirty="0">
                <a:solidFill>
                  <a:srgbClr val="4B565E"/>
                </a:solidFill>
                <a:latin typeface="MetaBookLF-Roman"/>
              </a:rPr>
              <a:t> for the most isolated?</a:t>
            </a:r>
          </a:p>
          <a:p>
            <a:pPr marL="342900" indent="-342900" eaLnBrk="1" fontAlgn="auto" hangingPunct="1">
              <a:spcBef>
                <a:spcPct val="20000"/>
              </a:spcBef>
              <a:spcAft>
                <a:spcPts val="0"/>
              </a:spcAft>
              <a:buFont typeface="Symbol" pitchFamily="18" charset="2"/>
              <a:buChar char="-"/>
              <a:defRPr/>
            </a:pPr>
            <a:endParaRPr lang="en-US" sz="1800" dirty="0">
              <a:solidFill>
                <a:srgbClr val="4B565E"/>
              </a:solidFill>
              <a:latin typeface="MetaBookLF-Roman"/>
            </a:endParaRPr>
          </a:p>
          <a:p>
            <a:pPr eaLnBrk="1" fontAlgn="auto" hangingPunct="1">
              <a:spcBef>
                <a:spcPct val="20000"/>
              </a:spcBef>
              <a:spcAft>
                <a:spcPts val="0"/>
              </a:spcAft>
              <a:buFont typeface="Arial" pitchFamily="34" charset="0"/>
              <a:buNone/>
              <a:defRPr/>
            </a:pPr>
            <a:r>
              <a:rPr lang="en-US" sz="2000" dirty="0">
                <a:solidFill>
                  <a:srgbClr val="4B565E"/>
                </a:solidFill>
                <a:latin typeface="MetaBookLF-Roman"/>
              </a:rPr>
              <a:t>Providing opportunities for people with </a:t>
            </a:r>
            <a:r>
              <a:rPr lang="en-US" sz="2000" dirty="0">
                <a:solidFill>
                  <a:srgbClr val="ED008C"/>
                </a:solidFill>
                <a:latin typeface="MetaBookLF-Roman"/>
              </a:rPr>
              <a:t>similar experiences </a:t>
            </a:r>
            <a:r>
              <a:rPr lang="en-US" sz="2000" dirty="0">
                <a:solidFill>
                  <a:srgbClr val="4B565E"/>
                </a:solidFill>
                <a:latin typeface="MetaBookLF-Roman"/>
              </a:rPr>
              <a:t>to come together is a great way to help people deal with difficult circumstances and support their emotional resilience, whether they are unemployed, bereaved, or coping with a long term physical or mental health condition. </a:t>
            </a:r>
          </a:p>
          <a:p>
            <a:pPr marL="742950" lvl="1" indent="-285750" eaLnBrk="1" fontAlgn="auto" hangingPunct="1">
              <a:spcBef>
                <a:spcPct val="20000"/>
              </a:spcBef>
              <a:spcAft>
                <a:spcPts val="0"/>
              </a:spcAft>
              <a:buFont typeface="Symbol" pitchFamily="18" charset="2"/>
              <a:buChar char="-"/>
              <a:defRPr/>
            </a:pPr>
            <a:r>
              <a:rPr lang="en-US" sz="2000" dirty="0">
                <a:solidFill>
                  <a:srgbClr val="4B565E"/>
                </a:solidFill>
                <a:latin typeface="MetaBookLF-Roman"/>
              </a:rPr>
              <a:t>Could you facilitate </a:t>
            </a:r>
            <a:r>
              <a:rPr lang="en-US" sz="2000" dirty="0">
                <a:solidFill>
                  <a:srgbClr val="ED008C"/>
                </a:solidFill>
                <a:latin typeface="MetaBookLF-Roman"/>
              </a:rPr>
              <a:t>peer support</a:t>
            </a:r>
            <a:r>
              <a:rPr lang="en-US" sz="2000" dirty="0">
                <a:solidFill>
                  <a:srgbClr val="4B565E"/>
                </a:solidFill>
                <a:latin typeface="MetaBookLF-Roman"/>
              </a:rPr>
              <a:t> </a:t>
            </a:r>
            <a:r>
              <a:rPr lang="en-US" sz="2000" dirty="0">
                <a:solidFill>
                  <a:srgbClr val="ED008C"/>
                </a:solidFill>
                <a:latin typeface="MetaBookLF-Roman"/>
              </a:rPr>
              <a:t>groups</a:t>
            </a:r>
            <a:r>
              <a:rPr lang="en-US" sz="2000" dirty="0">
                <a:solidFill>
                  <a:srgbClr val="4B565E"/>
                </a:solidFill>
                <a:latin typeface="MetaBookLF-Roman"/>
              </a:rPr>
              <a:t> for these people?</a:t>
            </a:r>
            <a:endParaRPr lang="en-GB" sz="2000" dirty="0">
              <a:solidFill>
                <a:prstClr val="black"/>
              </a:solidFill>
            </a:endParaRPr>
          </a:p>
          <a:p>
            <a:pPr eaLnBrk="1" hangingPunct="1">
              <a:defRPr/>
            </a:pPr>
            <a:endParaRPr lang="en-GB" dirty="0"/>
          </a:p>
        </p:txBody>
      </p:sp>
      <p:sp>
        <p:nvSpPr>
          <p:cNvPr id="4" name="Slide Number Placeholder 3"/>
          <p:cNvSpPr>
            <a:spLocks noGrp="1"/>
          </p:cNvSpPr>
          <p:nvPr>
            <p:ph type="sldNum" sz="quarter" idx="5"/>
          </p:nvPr>
        </p:nvSpPr>
        <p:spPr/>
        <p:txBody>
          <a:bodyPr/>
          <a:lstStyle/>
          <a:p>
            <a:pPr>
              <a:defRPr/>
            </a:pPr>
            <a:fld id="{A73C68DA-2774-4D36-8871-CEFD3C25F567}" type="slidenum">
              <a:rPr lang="en-GB" smtClean="0"/>
              <a:pPr>
                <a:defRPr/>
              </a:pPr>
              <a:t>23</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GB"/>
          </a:p>
        </p:txBody>
      </p:sp>
      <p:sp>
        <p:nvSpPr>
          <p:cNvPr id="4" name="Slide Number Placeholder 3"/>
          <p:cNvSpPr>
            <a:spLocks noGrp="1"/>
          </p:cNvSpPr>
          <p:nvPr>
            <p:ph type="sldNum" sz="quarter" idx="5"/>
          </p:nvPr>
        </p:nvSpPr>
        <p:spPr/>
        <p:txBody>
          <a:bodyPr/>
          <a:lstStyle/>
          <a:p>
            <a:pPr>
              <a:defRPr/>
            </a:pPr>
            <a:fld id="{7EB4A206-F504-43AD-9E71-2E74140DB003}" type="slidenum">
              <a:rPr lang="en-GB" smtClean="0"/>
              <a:pPr>
                <a:defRPr/>
              </a:pPr>
              <a:t>2</a:t>
            </a:fld>
            <a:endParaRPr lang="en-GB"/>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marL="0" lvl="1" eaLnBrk="1" hangingPunct="1">
              <a:defRPr/>
            </a:pPr>
            <a:r>
              <a:rPr lang="en-GB" dirty="0"/>
              <a:t>Every time we come into contact with someone in the local community we have an opportunity to support them to improve their wellbeing and build resilience, as well as to spot the early signs of mental health problems. Unfortunately, lots of people don’t feel confident talking about mental health and wellbeing or know enough about what they can do to help. We need to make every contact count for wellbeing.</a:t>
            </a:r>
            <a:endParaRPr lang="en-US" dirty="0"/>
          </a:p>
          <a:p>
            <a:pPr eaLnBrk="1" hangingPunct="1">
              <a:defRPr/>
            </a:pPr>
            <a:endParaRPr lang="en-US" dirty="0"/>
          </a:p>
          <a:p>
            <a:pPr marL="171450" indent="-171450" eaLnBrk="1" hangingPunct="1">
              <a:buFont typeface="Symbol" pitchFamily="18" charset="2"/>
              <a:buChar char="-"/>
              <a:defRPr/>
            </a:pPr>
            <a:r>
              <a:rPr lang="en-US" dirty="0"/>
              <a:t>You can use this presentation and its accompanying booklet to prompt discussion around mental health, wellbeing and resilience within your organisation and with those you work with</a:t>
            </a:r>
          </a:p>
          <a:p>
            <a:pPr marL="171450" indent="-171450" eaLnBrk="1" hangingPunct="1">
              <a:buFont typeface="Symbol" pitchFamily="18" charset="2"/>
              <a:buChar char="-"/>
              <a:defRPr/>
            </a:pPr>
            <a:r>
              <a:rPr lang="en-US" dirty="0"/>
              <a:t>If you would more in depth training around mental health there are organisations which provide full mental health awareness training, including Mind and the Mental Health Foundation.</a:t>
            </a:r>
          </a:p>
          <a:p>
            <a:pPr eaLnBrk="1" hangingPunct="1">
              <a:defRPr/>
            </a:pPr>
            <a:endParaRPr lang="en-GB" dirty="0"/>
          </a:p>
        </p:txBody>
      </p:sp>
      <p:sp>
        <p:nvSpPr>
          <p:cNvPr id="4" name="Slide Number Placeholder 3"/>
          <p:cNvSpPr>
            <a:spLocks noGrp="1"/>
          </p:cNvSpPr>
          <p:nvPr>
            <p:ph type="sldNum" sz="quarter" idx="5"/>
          </p:nvPr>
        </p:nvSpPr>
        <p:spPr/>
        <p:txBody>
          <a:bodyPr/>
          <a:lstStyle/>
          <a:p>
            <a:pPr>
              <a:defRPr/>
            </a:pPr>
            <a:fld id="{D4C1243A-D711-4254-8DEA-97A65DEDA04C}" type="slidenum">
              <a:rPr lang="en-GB" smtClean="0"/>
              <a:pPr>
                <a:defRPr/>
              </a:pPr>
              <a:t>24</a:t>
            </a:fld>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marL="342900" indent="-342900" eaLnBrk="1" fontAlgn="auto" hangingPunct="1">
              <a:spcBef>
                <a:spcPct val="20000"/>
              </a:spcBef>
              <a:spcAft>
                <a:spcPts val="0"/>
              </a:spcAft>
              <a:buFont typeface="Symbol" pitchFamily="18" charset="2"/>
              <a:buChar char="-"/>
              <a:defRPr/>
            </a:pPr>
            <a:r>
              <a:rPr lang="en-US" sz="2600" dirty="0">
                <a:solidFill>
                  <a:srgbClr val="4B565E"/>
                </a:solidFill>
                <a:latin typeface="MetaBookLF-Roman"/>
              </a:rPr>
              <a:t>Could you </a:t>
            </a:r>
            <a:r>
              <a:rPr lang="en-US" sz="2600" dirty="0">
                <a:solidFill>
                  <a:srgbClr val="ED008C"/>
                </a:solidFill>
                <a:latin typeface="MetaBookLF-Roman"/>
              </a:rPr>
              <a:t>refer</a:t>
            </a:r>
            <a:r>
              <a:rPr lang="en-US" sz="2600" dirty="0">
                <a:solidFill>
                  <a:srgbClr val="4B565E"/>
                </a:solidFill>
                <a:latin typeface="MetaBookLF-Roman"/>
              </a:rPr>
              <a:t> people to other organisations that provide activities that you do not? </a:t>
            </a:r>
          </a:p>
          <a:p>
            <a:pPr marL="342900" indent="-342900" eaLnBrk="1" fontAlgn="auto" hangingPunct="1">
              <a:spcBef>
                <a:spcPct val="20000"/>
              </a:spcBef>
              <a:spcAft>
                <a:spcPts val="0"/>
              </a:spcAft>
              <a:buFont typeface="Symbol" pitchFamily="18" charset="2"/>
              <a:buChar char="-"/>
              <a:defRPr/>
            </a:pPr>
            <a:r>
              <a:rPr lang="en-US" sz="2600" dirty="0">
                <a:solidFill>
                  <a:srgbClr val="4B565E"/>
                </a:solidFill>
                <a:latin typeface="MetaBookLF-Roman"/>
              </a:rPr>
              <a:t>Could other organisations direct people to you? </a:t>
            </a:r>
          </a:p>
          <a:p>
            <a:pPr marL="342900" indent="-342900" eaLnBrk="1" fontAlgn="auto" hangingPunct="1">
              <a:spcBef>
                <a:spcPct val="20000"/>
              </a:spcBef>
              <a:spcAft>
                <a:spcPts val="0"/>
              </a:spcAft>
              <a:buFont typeface="Symbol" pitchFamily="18" charset="2"/>
              <a:buChar char="-"/>
              <a:defRPr/>
            </a:pPr>
            <a:r>
              <a:rPr lang="en-US" sz="2600" dirty="0">
                <a:solidFill>
                  <a:srgbClr val="4B565E"/>
                </a:solidFill>
                <a:latin typeface="MetaBookLF-Roman"/>
              </a:rPr>
              <a:t>Can you work together to </a:t>
            </a:r>
            <a:r>
              <a:rPr lang="en-US" sz="2600" dirty="0">
                <a:solidFill>
                  <a:srgbClr val="ED008C"/>
                </a:solidFill>
                <a:latin typeface="MetaBookLF-Roman"/>
              </a:rPr>
              <a:t>demonstrate</a:t>
            </a:r>
            <a:r>
              <a:rPr lang="en-US" sz="2600" dirty="0">
                <a:solidFill>
                  <a:srgbClr val="4B565E"/>
                </a:solidFill>
                <a:latin typeface="MetaBookLF-Roman"/>
              </a:rPr>
              <a:t> the important work you are carrying out in your community?</a:t>
            </a:r>
          </a:p>
          <a:p>
            <a:pPr marL="342900" indent="-342900" eaLnBrk="1" fontAlgn="auto" hangingPunct="1">
              <a:spcBef>
                <a:spcPct val="20000"/>
              </a:spcBef>
              <a:spcAft>
                <a:spcPts val="0"/>
              </a:spcAft>
              <a:buFont typeface="Symbol" pitchFamily="18" charset="2"/>
              <a:buChar char="-"/>
              <a:defRPr/>
            </a:pPr>
            <a:r>
              <a:rPr lang="en-US" sz="2600" dirty="0">
                <a:solidFill>
                  <a:srgbClr val="4B565E"/>
                </a:solidFill>
                <a:latin typeface="MetaBookLF-Roman"/>
              </a:rPr>
              <a:t>Can you share examples of </a:t>
            </a:r>
            <a:r>
              <a:rPr lang="en-US" sz="2600" dirty="0">
                <a:solidFill>
                  <a:srgbClr val="ED008C"/>
                </a:solidFill>
                <a:latin typeface="MetaBookLF-Roman"/>
              </a:rPr>
              <a:t>good practice</a:t>
            </a:r>
            <a:r>
              <a:rPr lang="en-US" sz="2600" dirty="0">
                <a:solidFill>
                  <a:srgbClr val="4B565E"/>
                </a:solidFill>
                <a:latin typeface="MetaBookLF-Roman"/>
              </a:rPr>
              <a:t>, learning you have found useful, and </a:t>
            </a:r>
            <a:r>
              <a:rPr lang="en-US" sz="2600" dirty="0">
                <a:solidFill>
                  <a:srgbClr val="ED008C"/>
                </a:solidFill>
                <a:latin typeface="MetaBookLF-Roman"/>
              </a:rPr>
              <a:t>challenges</a:t>
            </a:r>
            <a:r>
              <a:rPr lang="en-US" sz="2600" dirty="0">
                <a:solidFill>
                  <a:srgbClr val="4B565E"/>
                </a:solidFill>
                <a:latin typeface="MetaBookLF-Roman"/>
              </a:rPr>
              <a:t> you have faced?</a:t>
            </a:r>
          </a:p>
          <a:p>
            <a:pPr eaLnBrk="1" hangingPunct="1">
              <a:defRPr/>
            </a:pPr>
            <a:endParaRPr lang="en-GB" dirty="0"/>
          </a:p>
        </p:txBody>
      </p:sp>
      <p:sp>
        <p:nvSpPr>
          <p:cNvPr id="4" name="Slide Number Placeholder 3"/>
          <p:cNvSpPr>
            <a:spLocks noGrp="1"/>
          </p:cNvSpPr>
          <p:nvPr>
            <p:ph type="sldNum" sz="quarter" idx="5"/>
          </p:nvPr>
        </p:nvSpPr>
        <p:spPr/>
        <p:txBody>
          <a:bodyPr/>
          <a:lstStyle/>
          <a:p>
            <a:pPr>
              <a:defRPr/>
            </a:pPr>
            <a:fld id="{D46B6ED3-CE74-47A3-93E4-2C21D8A64500}" type="slidenum">
              <a:rPr lang="en-GB" smtClean="0"/>
              <a:pPr>
                <a:defRPr/>
              </a:pPr>
              <a:t>25</a:t>
            </a:fld>
            <a:endParaRPr lang="en-GB"/>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p:cNvSpPr>
          <p:nvPr>
            <p:ph type="sldImg"/>
          </p:nvPr>
        </p:nvSpPr>
        <p:spPr bwMode="auto">
          <a:noFill/>
          <a:ln>
            <a:solidFill>
              <a:srgbClr val="000000"/>
            </a:solidFill>
            <a:miter lim="800000"/>
            <a:headEnd/>
            <a:tailEnd/>
          </a:ln>
        </p:spPr>
      </p:sp>
      <p:sp>
        <p:nvSpPr>
          <p:cNvPr id="696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a:t>In many cases of moderate depression or anxiety – the most common mental health problems – the person becoming distressed may not display symptoms, or may seek to hide them because they worry about what others will say or think about them. </a:t>
            </a:r>
          </a:p>
          <a:p>
            <a:pPr eaLnBrk="1" hangingPunct="1"/>
            <a:endParaRPr lang="en-GB"/>
          </a:p>
        </p:txBody>
      </p:sp>
      <p:sp>
        <p:nvSpPr>
          <p:cNvPr id="4" name="Slide Number Placeholder 3"/>
          <p:cNvSpPr>
            <a:spLocks noGrp="1"/>
          </p:cNvSpPr>
          <p:nvPr>
            <p:ph type="sldNum" sz="quarter" idx="5"/>
          </p:nvPr>
        </p:nvSpPr>
        <p:spPr/>
        <p:txBody>
          <a:bodyPr/>
          <a:lstStyle/>
          <a:p>
            <a:pPr>
              <a:defRPr/>
            </a:pPr>
            <a:fld id="{5CACA55C-B1F5-4E29-AC91-C7F99D9B4C0D}" type="slidenum">
              <a:rPr lang="en-GB" smtClean="0"/>
              <a:pPr>
                <a:defRPr/>
              </a:pPr>
              <a:t>26</a:t>
            </a:fld>
            <a:endParaRPr lang="en-GB"/>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p:cNvSpPr>
            <a:spLocks noGrp="1" noRot="1" noChangeAspect="1"/>
          </p:cNvSpPr>
          <p:nvPr>
            <p:ph type="sldImg"/>
          </p:nvPr>
        </p:nvSpPr>
        <p:spPr bwMode="auto">
          <a:noFill/>
          <a:ln>
            <a:solidFill>
              <a:srgbClr val="000000"/>
            </a:solidFill>
            <a:miter lim="800000"/>
            <a:headEnd/>
            <a:tailEnd/>
          </a:ln>
        </p:spPr>
      </p:sp>
      <p:sp>
        <p:nvSpPr>
          <p:cNvPr id="716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GB"/>
          </a:p>
        </p:txBody>
      </p:sp>
      <p:sp>
        <p:nvSpPr>
          <p:cNvPr id="4" name="Slide Number Placeholder 3"/>
          <p:cNvSpPr>
            <a:spLocks noGrp="1"/>
          </p:cNvSpPr>
          <p:nvPr>
            <p:ph type="sldNum" sz="quarter" idx="5"/>
          </p:nvPr>
        </p:nvSpPr>
        <p:spPr/>
        <p:txBody>
          <a:bodyPr/>
          <a:lstStyle/>
          <a:p>
            <a:pPr>
              <a:defRPr/>
            </a:pPr>
            <a:fld id="{D0041098-D1CF-48FF-94FE-7BF373ED67AA}" type="slidenum">
              <a:rPr lang="en-GB" smtClean="0"/>
              <a:pPr>
                <a:defRPr/>
              </a:pPr>
              <a:t>27</a:t>
            </a:fld>
            <a:endParaRPr lang="en-GB"/>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p:cNvSpPr>
            <a:spLocks noGrp="1" noRot="1" noChangeAspect="1"/>
          </p:cNvSpPr>
          <p:nvPr>
            <p:ph type="sldImg"/>
          </p:nvPr>
        </p:nvSpPr>
        <p:spPr bwMode="auto">
          <a:noFill/>
          <a:ln>
            <a:solidFill>
              <a:srgbClr val="000000"/>
            </a:solidFill>
            <a:miter lim="800000"/>
            <a:headEnd/>
            <a:tailEnd/>
          </a:ln>
        </p:spPr>
      </p:sp>
      <p:sp>
        <p:nvSpPr>
          <p:cNvPr id="7577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GB"/>
          </a:p>
        </p:txBody>
      </p:sp>
      <p:sp>
        <p:nvSpPr>
          <p:cNvPr id="4" name="Slide Number Placeholder 3"/>
          <p:cNvSpPr>
            <a:spLocks noGrp="1"/>
          </p:cNvSpPr>
          <p:nvPr>
            <p:ph type="sldNum" sz="quarter" idx="5"/>
          </p:nvPr>
        </p:nvSpPr>
        <p:spPr/>
        <p:txBody>
          <a:bodyPr/>
          <a:lstStyle/>
          <a:p>
            <a:pPr>
              <a:defRPr/>
            </a:pPr>
            <a:fld id="{E80F1350-F298-47C5-B49D-0A231BD54889}" type="slidenum">
              <a:rPr lang="en-GB" smtClean="0"/>
              <a:pPr>
                <a:defRPr/>
              </a:pPr>
              <a:t>28</a:t>
            </a:fld>
            <a:endParaRPr lang="en-GB"/>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eaLnBrk="1" hangingPunct="1">
              <a:lnSpc>
                <a:spcPct val="115000"/>
              </a:lnSpc>
              <a:spcBef>
                <a:spcPct val="20000"/>
              </a:spcBef>
              <a:spcAft>
                <a:spcPts val="0"/>
              </a:spcAft>
              <a:buFont typeface="Symbol" pitchFamily="18" charset="2"/>
              <a:buNone/>
              <a:defRPr/>
            </a:pPr>
            <a:r>
              <a:rPr lang="en-US" sz="1800" dirty="0">
                <a:solidFill>
                  <a:prstClr val="black"/>
                </a:solidFill>
                <a:ea typeface="Calibri"/>
                <a:cs typeface="Times New Roman"/>
              </a:rPr>
              <a:t>If you feel strongly that more needs to be done to support the wellbeing of people in your community - whether it is making access to mental health services easier, giving more support to community organisations that have an impact on wellbeing, or investing more in local wellbeing services or facilities – there are local decision-makers and organisations that you can contact. </a:t>
            </a:r>
          </a:p>
          <a:p>
            <a:pPr eaLnBrk="1" hangingPunct="1">
              <a:lnSpc>
                <a:spcPct val="115000"/>
              </a:lnSpc>
              <a:spcBef>
                <a:spcPct val="20000"/>
              </a:spcBef>
              <a:spcAft>
                <a:spcPts val="0"/>
              </a:spcAft>
              <a:buFont typeface="Symbol" pitchFamily="18" charset="2"/>
              <a:buNone/>
              <a:defRPr/>
            </a:pPr>
            <a:endParaRPr lang="en-GB" sz="1800" dirty="0">
              <a:solidFill>
                <a:prstClr val="black"/>
              </a:solidFill>
              <a:ea typeface="Calibri"/>
              <a:cs typeface="Times New Roman"/>
            </a:endParaRPr>
          </a:p>
          <a:p>
            <a:pPr marL="342900" indent="-342900" eaLnBrk="1" hangingPunct="1">
              <a:lnSpc>
                <a:spcPct val="115000"/>
              </a:lnSpc>
              <a:spcBef>
                <a:spcPct val="20000"/>
              </a:spcBef>
              <a:spcAft>
                <a:spcPts val="0"/>
              </a:spcAft>
              <a:buFont typeface="Symbol" pitchFamily="18" charset="2"/>
              <a:buChar char="-"/>
              <a:defRPr/>
            </a:pPr>
            <a:r>
              <a:rPr lang="en-GB" sz="1800" dirty="0">
                <a:solidFill>
                  <a:prstClr val="black"/>
                </a:solidFill>
                <a:ea typeface="Calibri"/>
                <a:cs typeface="Times New Roman"/>
              </a:rPr>
              <a:t>You could try writing to your local MP or local Councillor - </a:t>
            </a:r>
            <a:r>
              <a:rPr lang="en-GB" sz="1800" dirty="0">
                <a:solidFill>
                  <a:srgbClr val="000000"/>
                </a:solidFill>
                <a:ea typeface="Calibri"/>
                <a:cs typeface="Tahoma"/>
              </a:rPr>
              <a:t>they are your elected representatives so it’s your right to tell them what matters to you and ask them to speak up on your behalf.</a:t>
            </a:r>
            <a:r>
              <a:rPr lang="en-GB" sz="1800" dirty="0">
                <a:solidFill>
                  <a:prstClr val="black"/>
                </a:solidFill>
                <a:ea typeface="Calibri"/>
                <a:cs typeface="Times New Roman"/>
              </a:rPr>
              <a:t> You can find out who your MP and Councillors are and how to contact them at </a:t>
            </a:r>
            <a:r>
              <a:rPr lang="en-GB" sz="1800" u="sng" dirty="0">
                <a:solidFill>
                  <a:srgbClr val="0000FF"/>
                </a:solidFill>
                <a:ea typeface="Calibri"/>
                <a:cs typeface="Times New Roman"/>
                <a:hlinkClick r:id="rId3"/>
              </a:rPr>
              <a:t>www.writetothem.com</a:t>
            </a:r>
            <a:r>
              <a:rPr lang="en-GB" sz="1800" dirty="0">
                <a:solidFill>
                  <a:prstClr val="black"/>
                </a:solidFill>
                <a:ea typeface="Calibri"/>
                <a:cs typeface="Times New Roman"/>
              </a:rPr>
              <a:t> or by calling your local council. </a:t>
            </a:r>
          </a:p>
          <a:p>
            <a:pPr marL="342900" indent="-342900" eaLnBrk="1" hangingPunct="1">
              <a:lnSpc>
                <a:spcPct val="115000"/>
              </a:lnSpc>
              <a:spcBef>
                <a:spcPct val="20000"/>
              </a:spcBef>
              <a:spcAft>
                <a:spcPts val="0"/>
              </a:spcAft>
              <a:buFont typeface="Symbol" pitchFamily="18" charset="2"/>
              <a:buChar char="-"/>
              <a:defRPr/>
            </a:pPr>
            <a:endParaRPr lang="en-GB" sz="1800" dirty="0">
              <a:solidFill>
                <a:prstClr val="black"/>
              </a:solidFill>
              <a:ea typeface="Calibri"/>
              <a:cs typeface="Times New Roman"/>
            </a:endParaRPr>
          </a:p>
          <a:p>
            <a:pPr marL="342900" indent="-342900" eaLnBrk="1" hangingPunct="1">
              <a:lnSpc>
                <a:spcPct val="115000"/>
              </a:lnSpc>
              <a:spcBef>
                <a:spcPct val="20000"/>
              </a:spcBef>
              <a:spcAft>
                <a:spcPts val="0"/>
              </a:spcAft>
              <a:buFont typeface="Symbol" pitchFamily="18" charset="2"/>
              <a:buChar char="-"/>
              <a:defRPr/>
            </a:pPr>
            <a:r>
              <a:rPr lang="en-GB" sz="1800" dirty="0" err="1">
                <a:solidFill>
                  <a:prstClr val="black"/>
                </a:solidFill>
                <a:ea typeface="Calibri"/>
                <a:cs typeface="Times New Roman"/>
              </a:rPr>
              <a:t>Healthwatch</a:t>
            </a:r>
            <a:r>
              <a:rPr lang="en-GB" sz="1800" dirty="0">
                <a:solidFill>
                  <a:prstClr val="black"/>
                </a:solidFill>
                <a:ea typeface="Calibri"/>
                <a:cs typeface="Times New Roman"/>
              </a:rPr>
              <a:t> is the independent champion for people who use health and social care services in England. Your local </a:t>
            </a:r>
            <a:r>
              <a:rPr lang="en-GB" sz="1800" dirty="0" err="1">
                <a:solidFill>
                  <a:prstClr val="black"/>
                </a:solidFill>
                <a:ea typeface="Calibri"/>
                <a:cs typeface="Times New Roman"/>
              </a:rPr>
              <a:t>Healthwatch</a:t>
            </a:r>
            <a:r>
              <a:rPr lang="en-GB" sz="1800" dirty="0">
                <a:solidFill>
                  <a:prstClr val="black"/>
                </a:solidFill>
                <a:ea typeface="Calibri"/>
                <a:cs typeface="Times New Roman"/>
              </a:rPr>
              <a:t> can help to raise your concerns with the people who make the decisions. You can find your local </a:t>
            </a:r>
            <a:r>
              <a:rPr lang="en-GB" sz="1800" dirty="0" err="1">
                <a:solidFill>
                  <a:prstClr val="black"/>
                </a:solidFill>
                <a:ea typeface="Calibri"/>
                <a:cs typeface="Times New Roman"/>
              </a:rPr>
              <a:t>Healthwatch</a:t>
            </a:r>
            <a:r>
              <a:rPr lang="en-GB" sz="1800" dirty="0">
                <a:solidFill>
                  <a:prstClr val="black"/>
                </a:solidFill>
                <a:ea typeface="Calibri"/>
                <a:cs typeface="Times New Roman"/>
              </a:rPr>
              <a:t> online at </a:t>
            </a:r>
            <a:r>
              <a:rPr lang="en-GB" sz="1800" u="sng" dirty="0">
                <a:solidFill>
                  <a:srgbClr val="0000FF"/>
                </a:solidFill>
                <a:ea typeface="Calibri"/>
                <a:cs typeface="Times New Roman"/>
                <a:hlinkClick r:id="rId4"/>
              </a:rPr>
              <a:t>http://www.healthwatch.co.uk/find-local-heathwatch</a:t>
            </a:r>
            <a:r>
              <a:rPr lang="en-GB" sz="1800" dirty="0">
                <a:solidFill>
                  <a:prstClr val="black"/>
                </a:solidFill>
                <a:ea typeface="Calibri"/>
                <a:cs typeface="Times New Roman"/>
              </a:rPr>
              <a:t>, or by calling them </a:t>
            </a:r>
            <a:r>
              <a:rPr lang="en-GB" sz="1300" dirty="0">
                <a:solidFill>
                  <a:prstClr val="black"/>
                </a:solidFill>
                <a:ea typeface="Calibri"/>
                <a:cs typeface="Times New Roman"/>
              </a:rPr>
              <a:t>on </a:t>
            </a:r>
            <a:r>
              <a:rPr lang="en-GB" sz="1300" b="1" dirty="0">
                <a:solidFill>
                  <a:srgbClr val="00506B"/>
                </a:solidFill>
                <a:ea typeface="Calibri"/>
                <a:cs typeface="Times New Roman"/>
              </a:rPr>
              <a:t>03000 683 000.</a:t>
            </a:r>
            <a:endParaRPr lang="en-GB" sz="1800" dirty="0">
              <a:solidFill>
                <a:prstClr val="black"/>
              </a:solidFill>
              <a:ea typeface="Calibri"/>
              <a:cs typeface="Times New Roman"/>
            </a:endParaRPr>
          </a:p>
          <a:p>
            <a:pPr eaLnBrk="1" hangingPunct="1">
              <a:defRPr/>
            </a:pPr>
            <a:endParaRPr lang="en-GB" dirty="0"/>
          </a:p>
        </p:txBody>
      </p:sp>
      <p:sp>
        <p:nvSpPr>
          <p:cNvPr id="4" name="Slide Number Placeholder 3"/>
          <p:cNvSpPr>
            <a:spLocks noGrp="1"/>
          </p:cNvSpPr>
          <p:nvPr>
            <p:ph type="sldNum" sz="quarter" idx="5"/>
          </p:nvPr>
        </p:nvSpPr>
        <p:spPr/>
        <p:txBody>
          <a:bodyPr/>
          <a:lstStyle/>
          <a:p>
            <a:pPr>
              <a:defRPr/>
            </a:pPr>
            <a:fld id="{B2FFDC0A-7BE2-43EA-B54D-3B6491DE9E6C}" type="slidenum">
              <a:rPr lang="en-GB" smtClean="0"/>
              <a:pPr>
                <a:defRPr/>
              </a:pPr>
              <a:t>29</a:t>
            </a:fld>
            <a:endParaRPr lang="en-GB"/>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p:cNvSpPr>
            <a:spLocks noGrp="1" noRot="1" noChangeAspect="1"/>
          </p:cNvSpPr>
          <p:nvPr>
            <p:ph type="sldImg"/>
          </p:nvPr>
        </p:nvSpPr>
        <p:spPr bwMode="auto">
          <a:noFill/>
          <a:ln>
            <a:solidFill>
              <a:srgbClr val="000000"/>
            </a:solidFill>
            <a:miter lim="800000"/>
            <a:headEnd/>
            <a:tailEnd/>
          </a:ln>
        </p:spPr>
      </p:sp>
      <p:sp>
        <p:nvSpPr>
          <p:cNvPr id="7987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GB"/>
          </a:p>
        </p:txBody>
      </p:sp>
      <p:sp>
        <p:nvSpPr>
          <p:cNvPr id="4" name="Slide Number Placeholder 3"/>
          <p:cNvSpPr>
            <a:spLocks noGrp="1"/>
          </p:cNvSpPr>
          <p:nvPr>
            <p:ph type="sldNum" sz="quarter" idx="5"/>
          </p:nvPr>
        </p:nvSpPr>
        <p:spPr/>
        <p:txBody>
          <a:bodyPr/>
          <a:lstStyle/>
          <a:p>
            <a:pPr>
              <a:defRPr/>
            </a:pPr>
            <a:fld id="{F2804217-B07E-4989-8CD6-EA1610FF2051}" type="slidenum">
              <a:rPr lang="en-GB" smtClean="0"/>
              <a:pPr>
                <a:defRPr/>
              </a:pPr>
              <a:t>30</a:t>
            </a:fld>
            <a:endParaRPr lang="en-GB"/>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p:cNvSpPr>
          <p:nvPr>
            <p:ph type="sldImg"/>
          </p:nvPr>
        </p:nvSpPr>
        <p:spPr bwMode="auto">
          <a:noFill/>
          <a:ln>
            <a:solidFill>
              <a:srgbClr val="000000"/>
            </a:solidFill>
            <a:miter lim="800000"/>
            <a:headEnd/>
            <a:tailEnd/>
          </a:ln>
        </p:spPr>
      </p:sp>
      <p:sp>
        <p:nvSpPr>
          <p:cNvPr id="8192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GB"/>
          </a:p>
        </p:txBody>
      </p:sp>
      <p:sp>
        <p:nvSpPr>
          <p:cNvPr id="4" name="Slide Number Placeholder 3"/>
          <p:cNvSpPr>
            <a:spLocks noGrp="1"/>
          </p:cNvSpPr>
          <p:nvPr>
            <p:ph type="sldNum" sz="quarter" idx="5"/>
          </p:nvPr>
        </p:nvSpPr>
        <p:spPr/>
        <p:txBody>
          <a:bodyPr/>
          <a:lstStyle/>
          <a:p>
            <a:pPr>
              <a:defRPr/>
            </a:pPr>
            <a:fld id="{EA6D4D22-CA2D-476E-B526-8F75AD6CAB42}" type="slidenum">
              <a:rPr lang="en-GB" smtClean="0"/>
              <a:pPr>
                <a:defRPr/>
              </a:pPr>
              <a:t>31</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a:t>Just as we can develop problems with our physical health, mental health problems will be experienced by many of us over the course of our lives.</a:t>
            </a:r>
          </a:p>
          <a:p>
            <a:pPr eaLnBrk="1" hangingPunct="1"/>
            <a:endParaRPr lang="en-US"/>
          </a:p>
          <a:p>
            <a:pPr eaLnBrk="1" hangingPunct="1"/>
            <a:r>
              <a:rPr lang="en-US"/>
              <a:t>Mental health problems range from the worries we all experience as a part of our everyday life, to serious long term conditions that can be difficult to manage</a:t>
            </a:r>
          </a:p>
          <a:p>
            <a:pPr eaLnBrk="1" hangingPunct="1"/>
            <a:endParaRPr lang="en-GB"/>
          </a:p>
          <a:p>
            <a:pPr eaLnBrk="1" hangingPunct="1"/>
            <a:r>
              <a:rPr lang="en-US"/>
              <a:t>One in four people will experience a mental health problem each year</a:t>
            </a:r>
          </a:p>
          <a:p>
            <a:pPr eaLnBrk="1" hangingPunct="1"/>
            <a:endParaRPr lang="en-GB"/>
          </a:p>
        </p:txBody>
      </p:sp>
      <p:sp>
        <p:nvSpPr>
          <p:cNvPr id="4" name="Slide Number Placeholder 3"/>
          <p:cNvSpPr>
            <a:spLocks noGrp="1"/>
          </p:cNvSpPr>
          <p:nvPr>
            <p:ph type="sldNum" sz="quarter" idx="5"/>
          </p:nvPr>
        </p:nvSpPr>
        <p:spPr/>
        <p:txBody>
          <a:bodyPr/>
          <a:lstStyle/>
          <a:p>
            <a:pPr>
              <a:defRPr/>
            </a:pPr>
            <a:fld id="{62C304D1-1D8C-46B8-A80E-1331CAB1A781}" type="slidenum">
              <a:rPr lang="en-GB" smtClean="0"/>
              <a:pPr>
                <a:defRPr/>
              </a:pPr>
              <a:t>3</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eaLnBrk="1" fontAlgn="auto" hangingPunct="1">
              <a:spcBef>
                <a:spcPct val="20000"/>
              </a:spcBef>
              <a:spcAft>
                <a:spcPts val="0"/>
              </a:spcAft>
              <a:defRPr/>
            </a:pPr>
            <a:r>
              <a:rPr lang="en-US" sz="3000" dirty="0">
                <a:solidFill>
                  <a:srgbClr val="ED008C"/>
                </a:solidFill>
                <a:latin typeface="MetaBookLF-Roman"/>
              </a:rPr>
              <a:t>Anxiety</a:t>
            </a:r>
            <a:r>
              <a:rPr lang="en-US" sz="3000" dirty="0">
                <a:solidFill>
                  <a:srgbClr val="4B565E"/>
                </a:solidFill>
                <a:latin typeface="MetaBookLF-Roman"/>
              </a:rPr>
              <a:t> and </a:t>
            </a:r>
            <a:r>
              <a:rPr lang="en-US" sz="3000" dirty="0">
                <a:solidFill>
                  <a:srgbClr val="ED008C"/>
                </a:solidFill>
                <a:latin typeface="MetaBookLF-Roman"/>
              </a:rPr>
              <a:t>depression</a:t>
            </a:r>
            <a:r>
              <a:rPr lang="en-US" sz="3000" dirty="0">
                <a:solidFill>
                  <a:srgbClr val="4B565E"/>
                </a:solidFill>
                <a:latin typeface="MetaBookLF-Roman"/>
              </a:rPr>
              <a:t> are the most common problems, with about </a:t>
            </a:r>
            <a:r>
              <a:rPr lang="en-US" sz="3000" dirty="0">
                <a:solidFill>
                  <a:srgbClr val="ED008C"/>
                </a:solidFill>
                <a:latin typeface="MetaBookLF-Roman"/>
              </a:rPr>
              <a:t>1 in 10 </a:t>
            </a:r>
            <a:r>
              <a:rPr lang="en-US" sz="3000" dirty="0">
                <a:solidFill>
                  <a:srgbClr val="4B565E"/>
                </a:solidFill>
                <a:latin typeface="MetaBookLF-Roman"/>
              </a:rPr>
              <a:t>people affected at any given time.</a:t>
            </a:r>
            <a:endParaRPr lang="en-US" sz="2700" dirty="0">
              <a:solidFill>
                <a:srgbClr val="ED008C"/>
              </a:solidFill>
              <a:latin typeface="MetaBookLF-Roman"/>
            </a:endParaRPr>
          </a:p>
          <a:p>
            <a:pPr eaLnBrk="1" fontAlgn="auto" hangingPunct="1">
              <a:spcBef>
                <a:spcPct val="20000"/>
              </a:spcBef>
              <a:spcAft>
                <a:spcPts val="0"/>
              </a:spcAft>
              <a:buFont typeface="Arial" pitchFamily="34" charset="0"/>
              <a:buNone/>
              <a:defRPr/>
            </a:pPr>
            <a:endParaRPr lang="en-US" sz="2700" dirty="0">
              <a:solidFill>
                <a:srgbClr val="ED008C"/>
              </a:solidFill>
              <a:latin typeface="MetaBookLF-Roman"/>
            </a:endParaRPr>
          </a:p>
          <a:p>
            <a:pPr eaLnBrk="1" fontAlgn="auto" hangingPunct="1">
              <a:spcBef>
                <a:spcPct val="20000"/>
              </a:spcBef>
              <a:spcAft>
                <a:spcPts val="0"/>
              </a:spcAft>
              <a:buFont typeface="Arial" pitchFamily="34" charset="0"/>
              <a:buNone/>
              <a:defRPr/>
            </a:pPr>
            <a:r>
              <a:rPr lang="en-US" sz="2700" dirty="0">
                <a:solidFill>
                  <a:srgbClr val="ED008C"/>
                </a:solidFill>
                <a:latin typeface="MetaBookLF-Roman"/>
              </a:rPr>
              <a:t>1-2 people in every 100</a:t>
            </a:r>
            <a:r>
              <a:rPr lang="en-US" sz="2700" dirty="0">
                <a:solidFill>
                  <a:srgbClr val="4B565E"/>
                </a:solidFill>
                <a:latin typeface="MetaBookLF-Roman"/>
              </a:rPr>
              <a:t> will experience a </a:t>
            </a:r>
            <a:r>
              <a:rPr lang="en-US" sz="2700" dirty="0">
                <a:solidFill>
                  <a:srgbClr val="ED008C"/>
                </a:solidFill>
                <a:latin typeface="MetaBookLF-Roman"/>
              </a:rPr>
              <a:t>serious mental illness </a:t>
            </a:r>
            <a:r>
              <a:rPr lang="en-US" sz="2700" dirty="0">
                <a:solidFill>
                  <a:srgbClr val="4B565E"/>
                </a:solidFill>
                <a:latin typeface="MetaBookLF-Roman"/>
              </a:rPr>
              <a:t>such as bipolar disorder, psychosis or schizophrenia. </a:t>
            </a:r>
          </a:p>
          <a:p>
            <a:pPr marL="342900" indent="-342900" eaLnBrk="1" fontAlgn="auto" hangingPunct="1">
              <a:spcBef>
                <a:spcPct val="20000"/>
              </a:spcBef>
              <a:spcAft>
                <a:spcPts val="0"/>
              </a:spcAft>
              <a:buFont typeface="Symbol" pitchFamily="18" charset="2"/>
              <a:buChar char="-"/>
              <a:defRPr/>
            </a:pPr>
            <a:r>
              <a:rPr lang="en-US" sz="2700" dirty="0">
                <a:solidFill>
                  <a:srgbClr val="4B565E"/>
                </a:solidFill>
                <a:latin typeface="MetaBookLF-Roman"/>
              </a:rPr>
              <a:t>People affected may hear voices, see things no one else sees, hold unusual or irrational beliefs, feel unrealistically powerful or feel worthless, with a loss of interest in daily life</a:t>
            </a:r>
            <a:endParaRPr lang="en-GB" dirty="0"/>
          </a:p>
        </p:txBody>
      </p:sp>
      <p:sp>
        <p:nvSpPr>
          <p:cNvPr id="4" name="Slide Number Placeholder 3"/>
          <p:cNvSpPr>
            <a:spLocks noGrp="1"/>
          </p:cNvSpPr>
          <p:nvPr>
            <p:ph type="sldNum" sz="quarter" idx="5"/>
          </p:nvPr>
        </p:nvSpPr>
        <p:spPr/>
        <p:txBody>
          <a:bodyPr/>
          <a:lstStyle/>
          <a:p>
            <a:pPr>
              <a:defRPr/>
            </a:pPr>
            <a:fld id="{40AB127D-226B-46A4-B946-973174F4989E}" type="slidenum">
              <a:rPr lang="en-GB" smtClean="0"/>
              <a:pPr>
                <a:defRPr/>
              </a:pPr>
              <a:t>4</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p:spPr>
      </p:sp>
      <p:sp>
        <p:nvSpPr>
          <p:cNvPr id="2457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GB"/>
          </a:p>
        </p:txBody>
      </p:sp>
      <p:sp>
        <p:nvSpPr>
          <p:cNvPr id="4" name="Slide Number Placeholder 3"/>
          <p:cNvSpPr>
            <a:spLocks noGrp="1"/>
          </p:cNvSpPr>
          <p:nvPr>
            <p:ph type="sldNum" sz="quarter" idx="5"/>
          </p:nvPr>
        </p:nvSpPr>
        <p:spPr/>
        <p:txBody>
          <a:bodyPr/>
          <a:lstStyle/>
          <a:p>
            <a:pPr>
              <a:defRPr/>
            </a:pPr>
            <a:fld id="{178D705E-1D03-4C0B-8394-E46317198456}" type="slidenum">
              <a:rPr lang="en-GB" smtClean="0"/>
              <a:pPr>
                <a:defRPr/>
              </a:pPr>
              <a:t>5</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GB" b="1"/>
              <a:t>Discussion point: </a:t>
            </a:r>
            <a:r>
              <a:rPr lang="en-GB"/>
              <a:t>how would you define wellbeing?</a:t>
            </a:r>
          </a:p>
          <a:p>
            <a:pPr eaLnBrk="1" hangingPunct="1"/>
            <a:r>
              <a:rPr lang="en-GB"/>
              <a:t>- Try to gather first thoughts on the key concepts, thoughts and feelings that the group associates with wellbeing</a:t>
            </a:r>
          </a:p>
        </p:txBody>
      </p:sp>
      <p:sp>
        <p:nvSpPr>
          <p:cNvPr id="4" name="Slide Number Placeholder 3"/>
          <p:cNvSpPr>
            <a:spLocks noGrp="1"/>
          </p:cNvSpPr>
          <p:nvPr>
            <p:ph type="sldNum" sz="quarter" idx="5"/>
          </p:nvPr>
        </p:nvSpPr>
        <p:spPr/>
        <p:txBody>
          <a:bodyPr/>
          <a:lstStyle/>
          <a:p>
            <a:pPr>
              <a:defRPr/>
            </a:pPr>
            <a:fld id="{465EA02B-A968-40A4-9197-B899B0B65771}" type="slidenum">
              <a:rPr lang="en-GB" smtClean="0"/>
              <a:pPr>
                <a:defRPr/>
              </a:pPr>
              <a:t>6</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p:spPr>
      </p:sp>
      <p:sp>
        <p:nvSpPr>
          <p:cNvPr id="2867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GB"/>
              <a:t>- Is this definition similar to the ideas the group came up with?</a:t>
            </a:r>
          </a:p>
        </p:txBody>
      </p:sp>
      <p:sp>
        <p:nvSpPr>
          <p:cNvPr id="4" name="Slide Number Placeholder 3"/>
          <p:cNvSpPr>
            <a:spLocks noGrp="1"/>
          </p:cNvSpPr>
          <p:nvPr>
            <p:ph type="sldNum" sz="quarter" idx="5"/>
          </p:nvPr>
        </p:nvSpPr>
        <p:spPr/>
        <p:txBody>
          <a:bodyPr/>
          <a:lstStyle/>
          <a:p>
            <a:pPr>
              <a:defRPr/>
            </a:pPr>
            <a:fld id="{F4387479-5B72-489F-AAD5-CD91A510D004}" type="slidenum">
              <a:rPr lang="en-GB" smtClean="0"/>
              <a:pPr>
                <a:defRPr/>
              </a:pPr>
              <a:t>7</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eaLnBrk="1" hangingPunct="1">
              <a:buFont typeface="+mj-lt"/>
              <a:buNone/>
              <a:defRPr/>
            </a:pPr>
            <a:r>
              <a:rPr lang="en-US" b="1" dirty="0"/>
              <a:t>It can be helpful to understand wellbeing as being made up of two key elements:</a:t>
            </a:r>
          </a:p>
          <a:p>
            <a:pPr eaLnBrk="1" hangingPunct="1">
              <a:buFont typeface="+mj-lt"/>
              <a:buNone/>
              <a:defRPr/>
            </a:pPr>
            <a:endParaRPr lang="en-US" b="1" dirty="0"/>
          </a:p>
          <a:p>
            <a:pPr eaLnBrk="1" hangingPunct="1">
              <a:buFont typeface="+mj-lt"/>
              <a:buNone/>
              <a:defRPr/>
            </a:pPr>
            <a:r>
              <a:rPr lang="en-US" b="1" dirty="0"/>
              <a:t>1. Feeling good </a:t>
            </a:r>
          </a:p>
          <a:p>
            <a:pPr eaLnBrk="1" hangingPunct="1">
              <a:defRPr/>
            </a:pPr>
            <a:r>
              <a:rPr lang="en-US" dirty="0"/>
              <a:t>- Feeling good means experiencing positive emotions like happiness, contentment and enjoyment. It also includes feelings of things like curiosity, engagement and safety. </a:t>
            </a:r>
          </a:p>
          <a:p>
            <a:pPr eaLnBrk="1" hangingPunct="1">
              <a:buFont typeface="+mj-lt"/>
              <a:buNone/>
              <a:defRPr/>
            </a:pPr>
            <a:endParaRPr lang="en-US" dirty="0"/>
          </a:p>
          <a:p>
            <a:pPr eaLnBrk="1" hangingPunct="1">
              <a:buFont typeface="+mj-lt"/>
              <a:buNone/>
              <a:defRPr/>
            </a:pPr>
            <a:r>
              <a:rPr lang="en-US" b="1" dirty="0"/>
              <a:t>2. Functioning well </a:t>
            </a:r>
          </a:p>
          <a:p>
            <a:pPr eaLnBrk="1" hangingPunct="1">
              <a:defRPr/>
            </a:pPr>
            <a:r>
              <a:rPr lang="en-US" dirty="0"/>
              <a:t>- Functioning well is about how a person is able to function in the world. This includes having positive relationships and social connections, as well as feeling in control of your life and having a sense of purpose</a:t>
            </a:r>
          </a:p>
          <a:p>
            <a:pPr eaLnBrk="1" hangingPunct="1">
              <a:defRPr/>
            </a:pPr>
            <a:endParaRPr lang="en-GB" dirty="0"/>
          </a:p>
          <a:p>
            <a:pPr eaLnBrk="1" hangingPunct="1">
              <a:defRPr/>
            </a:pPr>
            <a:r>
              <a:rPr lang="en-GB" b="1" dirty="0"/>
              <a:t>Discussion point: </a:t>
            </a:r>
            <a:r>
              <a:rPr lang="en-GB" dirty="0"/>
              <a:t>What kinds of things contribute to your own sense of mental wellbeing?</a:t>
            </a:r>
          </a:p>
          <a:p>
            <a:pPr eaLnBrk="1" hangingPunct="1">
              <a:defRPr/>
            </a:pPr>
            <a:endParaRPr lang="en-GB" dirty="0"/>
          </a:p>
          <a:p>
            <a:pPr eaLnBrk="1" hangingPunct="1">
              <a:defRPr/>
            </a:pPr>
            <a:r>
              <a:rPr lang="en-GB" dirty="0"/>
              <a:t>Think about the:</a:t>
            </a:r>
          </a:p>
          <a:p>
            <a:pPr marL="628650" lvl="1" indent="-171450" eaLnBrk="1" hangingPunct="1">
              <a:buFont typeface="Symbol" pitchFamily="18" charset="2"/>
              <a:buChar char="-"/>
              <a:defRPr/>
            </a:pPr>
            <a:r>
              <a:rPr lang="en-GB" dirty="0"/>
              <a:t>Activities you do</a:t>
            </a:r>
          </a:p>
          <a:p>
            <a:pPr marL="628650" lvl="1" indent="-171450" eaLnBrk="1" hangingPunct="1">
              <a:buFont typeface="Symbol" pitchFamily="18" charset="2"/>
              <a:buChar char="-"/>
              <a:defRPr/>
            </a:pPr>
            <a:r>
              <a:rPr lang="en-GB" dirty="0"/>
              <a:t>People you see</a:t>
            </a:r>
          </a:p>
          <a:p>
            <a:pPr marL="628650" lvl="1" indent="-171450" eaLnBrk="1" hangingPunct="1">
              <a:buFont typeface="Symbol" pitchFamily="18" charset="2"/>
              <a:buChar char="-"/>
              <a:defRPr/>
            </a:pPr>
            <a:r>
              <a:rPr lang="en-GB" dirty="0"/>
              <a:t>Things you think about</a:t>
            </a:r>
          </a:p>
          <a:p>
            <a:pPr eaLnBrk="1" hangingPunct="1">
              <a:defRPr/>
            </a:pPr>
            <a:r>
              <a:rPr lang="en-GB" dirty="0"/>
              <a:t>That help you feel good and function well.</a:t>
            </a:r>
          </a:p>
          <a:p>
            <a:pPr eaLnBrk="1" hangingPunct="1">
              <a:defRPr/>
            </a:pPr>
            <a:endParaRPr lang="en-GB" dirty="0"/>
          </a:p>
          <a:p>
            <a:pPr eaLnBrk="1" hangingPunct="1">
              <a:defRPr/>
            </a:pPr>
            <a:r>
              <a:rPr lang="en-GB" dirty="0"/>
              <a:t>What about your life circumstances - like your housing, finances, age, having a family? Do these contribute positively or negatively to your wellbeing?</a:t>
            </a:r>
          </a:p>
          <a:p>
            <a:pPr marL="171450" indent="-171450" eaLnBrk="1" hangingPunct="1">
              <a:buFontTx/>
              <a:buChar char="-"/>
              <a:defRPr/>
            </a:pPr>
            <a:endParaRPr lang="en-GB" dirty="0"/>
          </a:p>
          <a:p>
            <a:pPr marL="171450" indent="-171450" eaLnBrk="1" hangingPunct="1">
              <a:buFontTx/>
              <a:buChar char="-"/>
              <a:defRPr/>
            </a:pPr>
            <a:endParaRPr lang="en-GB" dirty="0"/>
          </a:p>
        </p:txBody>
      </p:sp>
      <p:sp>
        <p:nvSpPr>
          <p:cNvPr id="4" name="Slide Number Placeholder 3"/>
          <p:cNvSpPr>
            <a:spLocks noGrp="1"/>
          </p:cNvSpPr>
          <p:nvPr>
            <p:ph type="sldNum" sz="quarter" idx="5"/>
          </p:nvPr>
        </p:nvSpPr>
        <p:spPr/>
        <p:txBody>
          <a:bodyPr/>
          <a:lstStyle/>
          <a:p>
            <a:pPr>
              <a:defRPr/>
            </a:pPr>
            <a:fld id="{BB3018A6-820B-40D3-B9A3-67550C9F6956}" type="slidenum">
              <a:rPr lang="en-GB" smtClean="0"/>
              <a:pPr>
                <a:defRPr/>
              </a:pPr>
              <a:t>8</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20000"/>
              </a:spcBef>
            </a:pPr>
            <a:r>
              <a:rPr lang="en-US" sz="2200">
                <a:solidFill>
                  <a:srgbClr val="4B565E"/>
                </a:solidFill>
                <a:latin typeface="MetaBookLF-Roman"/>
                <a:cs typeface="Arial" charset="0"/>
              </a:rPr>
              <a:t>We are talking about mental resilience: </a:t>
            </a:r>
            <a:r>
              <a:rPr lang="en-US" sz="2200">
                <a:solidFill>
                  <a:srgbClr val="ED008C"/>
                </a:solidFill>
                <a:latin typeface="MetaBookLF-Roman"/>
                <a:cs typeface="Arial" charset="0"/>
              </a:rPr>
              <a:t>the ability to cope with life’s challenges and to recover from or adapt to adversity</a:t>
            </a:r>
            <a:r>
              <a:rPr lang="en-US" sz="2200">
                <a:solidFill>
                  <a:srgbClr val="4B565E"/>
                </a:solidFill>
                <a:latin typeface="MetaBookLF-Roman"/>
                <a:cs typeface="Arial" charset="0"/>
              </a:rPr>
              <a:t>.</a:t>
            </a:r>
          </a:p>
          <a:p>
            <a:pPr eaLnBrk="1" hangingPunct="1">
              <a:spcBef>
                <a:spcPct val="20000"/>
              </a:spcBef>
            </a:pPr>
            <a:endParaRPr lang="en-US" sz="2200">
              <a:solidFill>
                <a:srgbClr val="4B565E"/>
              </a:solidFill>
              <a:latin typeface="MetaBookLF-Roman"/>
              <a:cs typeface="Arial" charset="0"/>
            </a:endParaRPr>
          </a:p>
          <a:p>
            <a:pPr eaLnBrk="1" hangingPunct="1">
              <a:spcBef>
                <a:spcPct val="20000"/>
              </a:spcBef>
            </a:pPr>
            <a:r>
              <a:rPr lang="en-US" sz="2200" b="1">
                <a:solidFill>
                  <a:srgbClr val="4B565E"/>
                </a:solidFill>
                <a:latin typeface="MetaBookLF-Roman"/>
                <a:cs typeface="Arial" charset="0"/>
              </a:rPr>
              <a:t>Your levels of resilience can change over the course of your life</a:t>
            </a:r>
          </a:p>
          <a:p>
            <a:pPr marL="742950" lvl="1" indent="-285750" eaLnBrk="1" hangingPunct="1">
              <a:spcBef>
                <a:spcPct val="20000"/>
              </a:spcBef>
              <a:buFont typeface="Symbol" pitchFamily="18" charset="2"/>
              <a:buChar char="-"/>
            </a:pPr>
            <a:r>
              <a:rPr lang="en-US" sz="2000">
                <a:solidFill>
                  <a:srgbClr val="4B565E"/>
                </a:solidFill>
                <a:latin typeface="MetaBookLF-Roman"/>
                <a:cs typeface="Arial" charset="0"/>
              </a:rPr>
              <a:t>We aren’t born with fixed levels of/fixed capacity for resilience</a:t>
            </a:r>
          </a:p>
          <a:p>
            <a:pPr marL="742950" lvl="1" indent="-285750" eaLnBrk="1" hangingPunct="1">
              <a:spcBef>
                <a:spcPct val="20000"/>
              </a:spcBef>
              <a:buFont typeface="Symbol" pitchFamily="18" charset="2"/>
              <a:buChar char="-"/>
            </a:pPr>
            <a:r>
              <a:rPr lang="en-US" sz="2000">
                <a:solidFill>
                  <a:srgbClr val="4B565E"/>
                </a:solidFill>
                <a:latin typeface="MetaBookLF-Roman"/>
                <a:cs typeface="Arial" charset="0"/>
              </a:rPr>
              <a:t>It can be </a:t>
            </a:r>
            <a:r>
              <a:rPr lang="en-US" sz="2000">
                <a:solidFill>
                  <a:srgbClr val="ED008C"/>
                </a:solidFill>
                <a:latin typeface="MetaBookLF-Roman"/>
                <a:cs typeface="Arial" charset="0"/>
              </a:rPr>
              <a:t>learned and improved. </a:t>
            </a:r>
          </a:p>
          <a:p>
            <a:pPr marL="1200150" lvl="2" indent="-285750" eaLnBrk="1" hangingPunct="1">
              <a:spcBef>
                <a:spcPct val="20000"/>
              </a:spcBef>
              <a:buFont typeface="Symbol" pitchFamily="18" charset="2"/>
              <a:buChar char="-"/>
            </a:pPr>
            <a:r>
              <a:rPr lang="en-US" sz="2000">
                <a:solidFill>
                  <a:srgbClr val="ED008C"/>
                </a:solidFill>
                <a:latin typeface="MetaBookLF-Roman"/>
                <a:cs typeface="Arial" charset="0"/>
              </a:rPr>
              <a:t>Things that improve our resilience include learning psychological coping skills, doing things that promote our wellbeing, and building social connections. </a:t>
            </a:r>
            <a:endParaRPr lang="en-US" sz="2000">
              <a:solidFill>
                <a:srgbClr val="4B565E"/>
              </a:solidFill>
              <a:latin typeface="MetaBookLF-Roman"/>
              <a:cs typeface="Arial" charset="0"/>
            </a:endParaRPr>
          </a:p>
          <a:p>
            <a:pPr marL="742950" lvl="1" indent="-285750" eaLnBrk="1" hangingPunct="1">
              <a:spcBef>
                <a:spcPct val="20000"/>
              </a:spcBef>
              <a:buFont typeface="Symbol" pitchFamily="18" charset="2"/>
              <a:buChar char="-"/>
            </a:pPr>
            <a:r>
              <a:rPr lang="en-US" sz="2000">
                <a:solidFill>
                  <a:srgbClr val="4B565E"/>
                </a:solidFill>
                <a:latin typeface="MetaBookLF-Roman"/>
                <a:cs typeface="Arial" charset="0"/>
              </a:rPr>
              <a:t>Resilience can also be eroded or worn down by difficult circumstances e.g. illness, debt, poor housing</a:t>
            </a:r>
          </a:p>
          <a:p>
            <a:pPr eaLnBrk="1" hangingPunct="1"/>
            <a:endParaRPr lang="en-GB"/>
          </a:p>
        </p:txBody>
      </p:sp>
      <p:sp>
        <p:nvSpPr>
          <p:cNvPr id="4" name="Slide Number Placeholder 3"/>
          <p:cNvSpPr>
            <a:spLocks noGrp="1"/>
          </p:cNvSpPr>
          <p:nvPr>
            <p:ph type="sldNum" sz="quarter" idx="5"/>
          </p:nvPr>
        </p:nvSpPr>
        <p:spPr/>
        <p:txBody>
          <a:bodyPr/>
          <a:lstStyle/>
          <a:p>
            <a:pPr>
              <a:defRPr/>
            </a:pPr>
            <a:fld id="{890432E2-C24A-408D-9E42-28304A087CC2}" type="slidenum">
              <a:rPr lang="en-GB" smtClean="0"/>
              <a:pPr>
                <a:defRPr/>
              </a:pPr>
              <a:t>9</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3E40344E-2C7D-4B04-BA65-F4159DEFD1D0}" type="datetimeFigureOut">
              <a:rPr lang="en-GB"/>
              <a:pPr>
                <a:defRPr/>
              </a:pPr>
              <a:t>09/10/2019</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3B4E9FD3-0B14-4517-8A84-F5AD32DDC063}"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01985F19-0942-42F0-80C0-BDF32DFECB1F}" type="datetimeFigureOut">
              <a:rPr lang="en-GB"/>
              <a:pPr>
                <a:defRPr/>
              </a:pPr>
              <a:t>09/10/2019</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D8F5DCA4-118F-4465-B4B5-2B1965586B91}"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0E747BDB-EDDC-4A3C-9289-7638664DC8ED}" type="datetimeFigureOut">
              <a:rPr lang="en-GB"/>
              <a:pPr>
                <a:defRPr/>
              </a:pPr>
              <a:t>09/10/2019</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D8EA4EA8-ACB9-443A-84F2-B0096561B3FC}"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BFC2B325-AF40-4F67-8DBA-E1EA31DCBD25}" type="datetimeFigureOut">
              <a:rPr lang="en-GB"/>
              <a:pPr>
                <a:defRPr/>
              </a:pPr>
              <a:t>09/10/2019</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75C96BF9-5C4B-4CF8-A68B-B12E9B32EB8E}"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B5CFDF7D-B762-469E-ADEA-58675B0C02B0}" type="datetimeFigureOut">
              <a:rPr lang="en-GB"/>
              <a:pPr>
                <a:defRPr/>
              </a:pPr>
              <a:t>09/10/2019</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12722828-5A7C-49C6-80BE-5718B5679B1F}"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p:txBody>
          <a:bodyPr/>
          <a:lstStyle>
            <a:lvl1pPr>
              <a:defRPr/>
            </a:lvl1pPr>
          </a:lstStyle>
          <a:p>
            <a:pPr>
              <a:defRPr/>
            </a:pPr>
            <a:fld id="{6EB7C868-08BF-47A4-810F-F63E3A577762}" type="datetimeFigureOut">
              <a:rPr lang="en-GB"/>
              <a:pPr>
                <a:defRPr/>
              </a:pPr>
              <a:t>09/10/2019</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FF24346D-43E1-4E87-A075-B565B79C94D5}"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10"/>
          </p:nvPr>
        </p:nvSpPr>
        <p:spPr/>
        <p:txBody>
          <a:bodyPr/>
          <a:lstStyle>
            <a:lvl1pPr>
              <a:defRPr/>
            </a:lvl1pPr>
          </a:lstStyle>
          <a:p>
            <a:pPr>
              <a:defRPr/>
            </a:pPr>
            <a:fld id="{D6D67E59-AB3D-4A8A-A676-DE9377DD7B33}" type="datetimeFigureOut">
              <a:rPr lang="en-GB"/>
              <a:pPr>
                <a:defRPr/>
              </a:pPr>
              <a:t>09/10/2019</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D0EF802E-E83A-4C5F-BABE-5AA362A1E508}"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C859584F-24AA-4BE1-AAA0-57464C046DC1}" type="datetimeFigureOut">
              <a:rPr lang="en-GB"/>
              <a:pPr>
                <a:defRPr/>
              </a:pPr>
              <a:t>09/10/2019</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F16BB69B-769A-41E2-B9F7-0FFB28051DCB}"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3006EC4-ACD0-4428-A210-E7901E686248}" type="datetimeFigureOut">
              <a:rPr lang="en-GB"/>
              <a:pPr>
                <a:defRPr/>
              </a:pPr>
              <a:t>09/10/2019</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29A5B3B8-6A5B-438B-98BF-231C03C59C2B}"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836BEC9-F56A-4958-A856-DA8E6B47AA79}" type="datetimeFigureOut">
              <a:rPr lang="en-GB"/>
              <a:pPr>
                <a:defRPr/>
              </a:pPr>
              <a:t>09/10/2019</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83C511AF-9784-40AE-AF4F-DA174AD029DD}"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AE0C784-1833-4C61-BC1C-46B21EC872CC}" type="datetimeFigureOut">
              <a:rPr lang="en-GB"/>
              <a:pPr>
                <a:defRPr/>
              </a:pPr>
              <a:t>09/10/2019</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9DB754DC-F9E4-4245-BABB-B868DEB25CC3}"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E78D32C1-9EAF-465F-8570-785067CF6290}" type="datetimeFigureOut">
              <a:rPr lang="en-GB"/>
              <a:pPr>
                <a:defRPr/>
              </a:pPr>
              <a:t>09/10/2019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4A39F0F5-8084-463F-B14B-C193E18956E9}"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emf"/><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hyperlink" Target="http://www.google.co.uk/url?sa=i&amp;rct=j&amp;q=&amp;esrc=s&amp;frm=1&amp;source=images&amp;cd=&amp;cad=rja&amp;docid=JhN6Sx0aXBccVM&amp;tbnid=3VDN5n4a8jSdmM:&amp;ved=0CAUQjRw&amp;url=http://www.platform505.com/b-eat-beating-eating-disorders/&amp;ei=Ize4UfTSOY6R0QXMkoCoCw&amp;bvm=bv.47810305,d.ZG4&amp;psig=AFQjCNHr6H3lO4KXnKeOyn2nXnnxJdLZrQ&amp;ust=1371113607406438" TargetMode="External"/><Relationship Id="rId7" Type="http://schemas.openxmlformats.org/officeDocument/2006/relationships/image" Target="../media/image23.emf"/><Relationship Id="rId12"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emf"/><Relationship Id="rId10" Type="http://schemas.openxmlformats.org/officeDocument/2006/relationships/image" Target="../media/image26.png"/><Relationship Id="rId4" Type="http://schemas.openxmlformats.org/officeDocument/2006/relationships/image" Target="../media/image20.jpeg"/><Relationship Id="rId9" Type="http://schemas.openxmlformats.org/officeDocument/2006/relationships/image" Target="../media/image25.png"/></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hyperlink" Target="http://www.mind.org.uk/publicmentalhealth" TargetMode="External"/><Relationship Id="rId4" Type="http://schemas.openxmlformats.org/officeDocument/2006/relationships/image" Target="../media/image31.png"/></Relationships>
</file>

<file path=ppt/slides/_rels/slide31.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emf"/><Relationship Id="rId7" Type="http://schemas.openxmlformats.org/officeDocument/2006/relationships/hyperlink" Target="http://www.rethink.org/"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emf"/><Relationship Id="rId10" Type="http://schemas.openxmlformats.org/officeDocument/2006/relationships/image" Target="../media/image36.jpeg"/><Relationship Id="rId4" Type="http://schemas.openxmlformats.org/officeDocument/2006/relationships/image" Target="../media/image3.emf"/><Relationship Id="rId9" Type="http://schemas.openxmlformats.org/officeDocument/2006/relationships/image" Target="../media/image35.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8" descr="IMG_8171"/>
          <p:cNvPicPr>
            <a:picLocks noChangeAspect="1" noChangeArrowheads="1"/>
          </p:cNvPicPr>
          <p:nvPr/>
        </p:nvPicPr>
        <p:blipFill>
          <a:blip r:embed="rId3"/>
          <a:srcRect/>
          <a:stretch>
            <a:fillRect/>
          </a:stretch>
        </p:blipFill>
        <p:spPr bwMode="auto">
          <a:xfrm>
            <a:off x="0" y="-30163"/>
            <a:ext cx="9144000" cy="6888163"/>
          </a:xfrm>
          <a:prstGeom prst="rect">
            <a:avLst/>
          </a:prstGeom>
          <a:noFill/>
          <a:ln w="9525">
            <a:noFill/>
            <a:miter lim="800000"/>
            <a:headEnd/>
            <a:tailEnd/>
          </a:ln>
        </p:spPr>
      </p:pic>
      <p:sp>
        <p:nvSpPr>
          <p:cNvPr id="15362" name="Title 1"/>
          <p:cNvSpPr>
            <a:spLocks noGrp="1"/>
          </p:cNvSpPr>
          <p:nvPr>
            <p:ph type="ctrTitle"/>
          </p:nvPr>
        </p:nvSpPr>
        <p:spPr>
          <a:xfrm>
            <a:off x="576263" y="1341438"/>
            <a:ext cx="4140200" cy="1439862"/>
          </a:xfrm>
        </p:spPr>
        <p:txBody>
          <a:bodyPr/>
          <a:lstStyle/>
          <a:p>
            <a:pPr algn="l" eaLnBrk="1" hangingPunct="1">
              <a:lnSpc>
                <a:spcPct val="115000"/>
              </a:lnSpc>
            </a:pPr>
            <a:r>
              <a:rPr lang="en-GB" sz="4900">
                <a:solidFill>
                  <a:srgbClr val="006600"/>
                </a:solidFill>
                <a:latin typeface="Tahoma" pitchFamily="34" charset="0"/>
                <a:ea typeface="Calibri" pitchFamily="34" charset="0"/>
                <a:cs typeface="Arial" charset="0"/>
              </a:rPr>
              <a:t>Building resilience, </a:t>
            </a:r>
            <a:br>
              <a:rPr lang="en-GB" sz="4900">
                <a:solidFill>
                  <a:srgbClr val="006600"/>
                </a:solidFill>
                <a:latin typeface="Tahoma" pitchFamily="34" charset="0"/>
                <a:ea typeface="Calibri" pitchFamily="34" charset="0"/>
                <a:cs typeface="Arial" charset="0"/>
              </a:rPr>
            </a:br>
            <a:r>
              <a:rPr lang="en-GB" sz="4900">
                <a:solidFill>
                  <a:srgbClr val="006600"/>
                </a:solidFill>
                <a:latin typeface="Tahoma" pitchFamily="34" charset="0"/>
                <a:ea typeface="Calibri" pitchFamily="34" charset="0"/>
                <a:cs typeface="Arial" charset="0"/>
              </a:rPr>
              <a:t>promoting wellbeing</a:t>
            </a:r>
          </a:p>
        </p:txBody>
      </p:sp>
      <p:pic>
        <p:nvPicPr>
          <p:cNvPr id="15363" name="Picture 2"/>
          <p:cNvPicPr>
            <a:picLocks noGrp="1" noChangeAspect="1" noChangeArrowheads="1"/>
          </p:cNvPicPr>
          <p:nvPr>
            <p:ph idx="1"/>
          </p:nvPr>
        </p:nvPicPr>
        <p:blipFill>
          <a:blip r:embed="rId4"/>
          <a:srcRect/>
          <a:stretch>
            <a:fillRect/>
          </a:stretch>
        </p:blipFill>
        <p:spPr>
          <a:xfrm>
            <a:off x="539750" y="5373688"/>
            <a:ext cx="1830388" cy="938212"/>
          </a:xfrm>
        </p:spPr>
      </p:pic>
      <p:pic>
        <p:nvPicPr>
          <p:cNvPr id="15364" name="Picture 3"/>
          <p:cNvPicPr>
            <a:picLocks noChangeAspect="1" noChangeArrowheads="1"/>
          </p:cNvPicPr>
          <p:nvPr/>
        </p:nvPicPr>
        <p:blipFill>
          <a:blip r:embed="rId5"/>
          <a:srcRect/>
          <a:stretch>
            <a:fillRect/>
          </a:stretch>
        </p:blipFill>
        <p:spPr bwMode="auto">
          <a:xfrm>
            <a:off x="2700338" y="5373688"/>
            <a:ext cx="1733550" cy="757237"/>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p:txBody>
          <a:bodyPr/>
          <a:lstStyle/>
          <a:p>
            <a:pPr algn="l" eaLnBrk="1" hangingPunct="1"/>
            <a:r>
              <a:rPr lang="en-GB" sz="4000">
                <a:solidFill>
                  <a:srgbClr val="4B565E"/>
                </a:solidFill>
                <a:latin typeface="Tahoma" pitchFamily="34" charset="0"/>
              </a:rPr>
              <a:t>Why are wellbeing and resilience important?</a:t>
            </a:r>
          </a:p>
        </p:txBody>
      </p:sp>
      <p:sp>
        <p:nvSpPr>
          <p:cNvPr id="33794" name="Content Placeholder 2"/>
          <p:cNvSpPr>
            <a:spLocks noGrp="1"/>
          </p:cNvSpPr>
          <p:nvPr>
            <p:ph idx="1"/>
          </p:nvPr>
        </p:nvSpPr>
        <p:spPr>
          <a:xfrm>
            <a:off x="457200" y="1600200"/>
            <a:ext cx="8229600" cy="2405063"/>
          </a:xfrm>
        </p:spPr>
        <p:txBody>
          <a:bodyPr/>
          <a:lstStyle/>
          <a:p>
            <a:pPr marL="0" indent="0" eaLnBrk="1" hangingPunct="1">
              <a:lnSpc>
                <a:spcPct val="90000"/>
              </a:lnSpc>
              <a:buFont typeface="Arial" charset="0"/>
              <a:buNone/>
            </a:pPr>
            <a:endParaRPr lang="en-US">
              <a:solidFill>
                <a:srgbClr val="4B565E"/>
              </a:solidFill>
              <a:latin typeface="MetaBookLF-Roman"/>
            </a:endParaRPr>
          </a:p>
          <a:p>
            <a:pPr marL="0" indent="0" eaLnBrk="1" hangingPunct="1">
              <a:lnSpc>
                <a:spcPct val="90000"/>
              </a:lnSpc>
              <a:buFont typeface="Arial" charset="0"/>
              <a:buNone/>
            </a:pPr>
            <a:r>
              <a:rPr lang="en-US">
                <a:solidFill>
                  <a:srgbClr val="4B565E"/>
                </a:solidFill>
                <a:latin typeface="Tahoma" pitchFamily="34" charset="0"/>
              </a:rPr>
              <a:t>Resilience is important because it can help to protect against the development of some mental health problems. Resilience helps us to maintain our wellbeing in difficult circumstances.</a:t>
            </a:r>
          </a:p>
          <a:p>
            <a:pPr marL="0" indent="0" eaLnBrk="1" hangingPunct="1">
              <a:lnSpc>
                <a:spcPct val="90000"/>
              </a:lnSpc>
              <a:buFont typeface="Arial" charset="0"/>
              <a:buNone/>
            </a:pPr>
            <a:endParaRPr lang="en-US" sz="2700">
              <a:solidFill>
                <a:srgbClr val="4B565E"/>
              </a:solidFill>
              <a:latin typeface="Tahoma" pitchFamily="34" charset="0"/>
            </a:endParaRPr>
          </a:p>
          <a:p>
            <a:pPr marL="0" indent="0" eaLnBrk="1" hangingPunct="1">
              <a:lnSpc>
                <a:spcPct val="90000"/>
              </a:lnSpc>
              <a:buFont typeface="Symbol" pitchFamily="18" charset="2"/>
              <a:buChar char="-"/>
            </a:pPr>
            <a:endParaRPr lang="en-US" sz="2700">
              <a:solidFill>
                <a:srgbClr val="4B565E"/>
              </a:solidFill>
              <a:latin typeface="MetaBookLF-Roman"/>
            </a:endParaRPr>
          </a:p>
        </p:txBody>
      </p:sp>
      <p:sp>
        <p:nvSpPr>
          <p:cNvPr id="4" name="Rounded Rectangle 3"/>
          <p:cNvSpPr/>
          <p:nvPr/>
        </p:nvSpPr>
        <p:spPr>
          <a:xfrm>
            <a:off x="755650" y="4510088"/>
            <a:ext cx="7632700" cy="1511300"/>
          </a:xfrm>
          <a:prstGeom prst="roundRect">
            <a:avLst/>
          </a:prstGeom>
          <a:solidFill>
            <a:schemeClr val="bg1">
              <a:lumMod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20000"/>
              </a:spcBef>
              <a:defRPr/>
            </a:pPr>
            <a:r>
              <a:rPr lang="en-US" sz="2800">
                <a:solidFill>
                  <a:srgbClr val="006600"/>
                </a:solidFill>
                <a:latin typeface="Tahoma" pitchFamily="34" charset="0"/>
                <a:cs typeface="Arial" charset="0"/>
              </a:rPr>
              <a:t>What type of things make you feel more or less resilient and able to cope?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Content Placeholder 2"/>
          <p:cNvSpPr>
            <a:spLocks noGrp="1"/>
          </p:cNvSpPr>
          <p:nvPr>
            <p:ph idx="1"/>
          </p:nvPr>
        </p:nvSpPr>
        <p:spPr>
          <a:xfrm>
            <a:off x="457200" y="476250"/>
            <a:ext cx="8229600" cy="5649913"/>
          </a:xfrm>
        </p:spPr>
        <p:txBody>
          <a:bodyPr/>
          <a:lstStyle/>
          <a:p>
            <a:pPr marL="0" indent="0" eaLnBrk="1" hangingPunct="1">
              <a:buFont typeface="Arial" charset="0"/>
              <a:buNone/>
            </a:pPr>
            <a:r>
              <a:rPr lang="en-GB" sz="3000">
                <a:solidFill>
                  <a:srgbClr val="4B565E"/>
                </a:solidFill>
                <a:latin typeface="Tahoma" pitchFamily="34" charset="0"/>
              </a:rPr>
              <a:t>High levels of wellbeing and resilience in a community don’t just lead to fewer mental health problems…</a:t>
            </a:r>
          </a:p>
          <a:p>
            <a:pPr marL="0" indent="0" eaLnBrk="1" hangingPunct="1">
              <a:buFont typeface="Arial" charset="0"/>
              <a:buNone/>
            </a:pPr>
            <a:endParaRPr lang="en-GB" sz="3000">
              <a:solidFill>
                <a:srgbClr val="4B565E"/>
              </a:solidFill>
              <a:latin typeface="Tahoma" pitchFamily="34" charset="0"/>
            </a:endParaRPr>
          </a:p>
          <a:p>
            <a:pPr marL="0" indent="0" eaLnBrk="1" hangingPunct="1">
              <a:buFont typeface="Arial" charset="0"/>
              <a:buNone/>
            </a:pPr>
            <a:r>
              <a:rPr lang="en-GB" sz="3000">
                <a:solidFill>
                  <a:srgbClr val="006600"/>
                </a:solidFill>
                <a:latin typeface="Tahoma" pitchFamily="34" charset="0"/>
              </a:rPr>
              <a:t>Good levels of wellbeing are associated with:</a:t>
            </a:r>
          </a:p>
          <a:p>
            <a:pPr lvl="1" eaLnBrk="1" hangingPunct="1"/>
            <a:r>
              <a:rPr lang="en-GB" sz="2600">
                <a:solidFill>
                  <a:srgbClr val="4B565E"/>
                </a:solidFill>
                <a:latin typeface="Tahoma" pitchFamily="34" charset="0"/>
              </a:rPr>
              <a:t>Improved learning and academic achievement</a:t>
            </a:r>
          </a:p>
          <a:p>
            <a:pPr lvl="1" eaLnBrk="1" hangingPunct="1"/>
            <a:r>
              <a:rPr lang="en-GB" sz="2600">
                <a:solidFill>
                  <a:srgbClr val="4B565E"/>
                </a:solidFill>
                <a:latin typeface="Tahoma" pitchFamily="34" charset="0"/>
              </a:rPr>
              <a:t>Reduced absence from work due to sickness</a:t>
            </a:r>
          </a:p>
          <a:p>
            <a:pPr lvl="1" eaLnBrk="1" hangingPunct="1"/>
            <a:r>
              <a:rPr lang="en-GB" sz="2600">
                <a:solidFill>
                  <a:srgbClr val="4B565E"/>
                </a:solidFill>
                <a:latin typeface="Tahoma" pitchFamily="34" charset="0"/>
              </a:rPr>
              <a:t>Reductions in risk-taking behaviours like smoking</a:t>
            </a:r>
          </a:p>
          <a:p>
            <a:pPr lvl="1" eaLnBrk="1" hangingPunct="1"/>
            <a:r>
              <a:rPr lang="en-GB" sz="2600">
                <a:solidFill>
                  <a:srgbClr val="4B565E"/>
                </a:solidFill>
                <a:latin typeface="Tahoma" pitchFamily="34" charset="0"/>
              </a:rPr>
              <a:t>Improved physical health</a:t>
            </a:r>
          </a:p>
          <a:p>
            <a:pPr lvl="1" eaLnBrk="1" hangingPunct="1"/>
            <a:r>
              <a:rPr lang="en-GB" sz="2600">
                <a:solidFill>
                  <a:srgbClr val="4B565E"/>
                </a:solidFill>
                <a:latin typeface="Tahoma" pitchFamily="34" charset="0"/>
              </a:rPr>
              <a:t>Reduced mortality</a:t>
            </a:r>
          </a:p>
          <a:p>
            <a:pPr lvl="1" eaLnBrk="1" hangingPunct="1"/>
            <a:r>
              <a:rPr lang="en-GB" sz="2600">
                <a:solidFill>
                  <a:srgbClr val="4B565E"/>
                </a:solidFill>
                <a:latin typeface="Tahoma" pitchFamily="34" charset="0"/>
              </a:rPr>
              <a:t>Increased community involvement </a:t>
            </a:r>
          </a:p>
          <a:p>
            <a:pPr marL="0" indent="0" eaLnBrk="1" hangingPunct="1"/>
            <a:endParaRPr lang="en-GB" sz="3000">
              <a:latin typeface="Tahoma"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a:xfrm>
            <a:off x="250825" y="333375"/>
            <a:ext cx="8569325" cy="1143000"/>
          </a:xfrm>
        </p:spPr>
        <p:txBody>
          <a:bodyPr/>
          <a:lstStyle/>
          <a:p>
            <a:pPr algn="l" eaLnBrk="1" hangingPunct="1"/>
            <a:r>
              <a:rPr lang="en-GB" sz="4000">
                <a:solidFill>
                  <a:srgbClr val="4B565E"/>
                </a:solidFill>
                <a:latin typeface="Tahoma" pitchFamily="34" charset="0"/>
              </a:rPr>
              <a:t>People at higher risk of low wellbeing</a:t>
            </a:r>
            <a:r>
              <a:rPr lang="en-GB">
                <a:solidFill>
                  <a:srgbClr val="4B565E"/>
                </a:solidFill>
                <a:latin typeface="AFBattersea-Bold"/>
              </a:rPr>
              <a:t> </a:t>
            </a:r>
          </a:p>
        </p:txBody>
      </p:sp>
      <p:sp>
        <p:nvSpPr>
          <p:cNvPr id="37890" name="Content Placeholder 2"/>
          <p:cNvSpPr>
            <a:spLocks noGrp="1"/>
          </p:cNvSpPr>
          <p:nvPr>
            <p:ph idx="1"/>
          </p:nvPr>
        </p:nvSpPr>
        <p:spPr>
          <a:xfrm>
            <a:off x="457200" y="1773238"/>
            <a:ext cx="8229600" cy="4352925"/>
          </a:xfrm>
        </p:spPr>
        <p:txBody>
          <a:bodyPr/>
          <a:lstStyle/>
          <a:p>
            <a:pPr marL="0" indent="0" eaLnBrk="1" hangingPunct="1">
              <a:lnSpc>
                <a:spcPct val="80000"/>
              </a:lnSpc>
              <a:buFont typeface="Arial" charset="0"/>
              <a:buNone/>
            </a:pPr>
            <a:r>
              <a:rPr lang="en-US" sz="2500">
                <a:solidFill>
                  <a:srgbClr val="4B565E"/>
                </a:solidFill>
                <a:latin typeface="Tahoma" pitchFamily="34" charset="0"/>
              </a:rPr>
              <a:t>Some people in our community face significant challenges and may need more support than others to improve their wellbeing, for example people who are:</a:t>
            </a:r>
          </a:p>
          <a:p>
            <a:pPr marL="0" indent="0" eaLnBrk="1" hangingPunct="1">
              <a:lnSpc>
                <a:spcPct val="80000"/>
              </a:lnSpc>
              <a:buFont typeface="Arial" charset="0"/>
              <a:buNone/>
            </a:pPr>
            <a:endParaRPr lang="en-US" sz="2500">
              <a:solidFill>
                <a:srgbClr val="ED008C"/>
              </a:solidFill>
              <a:latin typeface="Tahoma" pitchFamily="34" charset="0"/>
            </a:endParaRPr>
          </a:p>
          <a:p>
            <a:pPr lvl="2" eaLnBrk="1" hangingPunct="1">
              <a:lnSpc>
                <a:spcPct val="80000"/>
              </a:lnSpc>
              <a:buFontTx/>
              <a:buChar char="-"/>
            </a:pPr>
            <a:r>
              <a:rPr lang="en-US" sz="2500">
                <a:solidFill>
                  <a:srgbClr val="4B565E"/>
                </a:solidFill>
                <a:latin typeface="Tahoma" pitchFamily="34" charset="0"/>
              </a:rPr>
              <a:t>Socially isolated</a:t>
            </a:r>
          </a:p>
          <a:p>
            <a:pPr lvl="2" eaLnBrk="1" hangingPunct="1">
              <a:lnSpc>
                <a:spcPct val="80000"/>
              </a:lnSpc>
              <a:buFontTx/>
              <a:buChar char="-"/>
            </a:pPr>
            <a:r>
              <a:rPr lang="en-US" sz="2500">
                <a:solidFill>
                  <a:srgbClr val="4B565E"/>
                </a:solidFill>
                <a:latin typeface="Tahoma" pitchFamily="34" charset="0"/>
              </a:rPr>
              <a:t>From Black or minority ethnic groups</a:t>
            </a:r>
          </a:p>
          <a:p>
            <a:pPr lvl="2" eaLnBrk="1" hangingPunct="1">
              <a:lnSpc>
                <a:spcPct val="80000"/>
              </a:lnSpc>
              <a:buFontTx/>
              <a:buChar char="-"/>
            </a:pPr>
            <a:r>
              <a:rPr lang="en-US" sz="2500">
                <a:solidFill>
                  <a:srgbClr val="4B565E"/>
                </a:solidFill>
                <a:latin typeface="Tahoma" pitchFamily="34" charset="0"/>
              </a:rPr>
              <a:t>On low incomes or unemployed</a:t>
            </a:r>
          </a:p>
          <a:p>
            <a:pPr lvl="2" eaLnBrk="1" hangingPunct="1">
              <a:lnSpc>
                <a:spcPct val="80000"/>
              </a:lnSpc>
              <a:buFontTx/>
              <a:buChar char="-"/>
            </a:pPr>
            <a:r>
              <a:rPr lang="en-US" sz="2500">
                <a:solidFill>
                  <a:srgbClr val="4B565E"/>
                </a:solidFill>
                <a:latin typeface="Tahoma" pitchFamily="34" charset="0"/>
              </a:rPr>
              <a:t>Living with a long term health condition</a:t>
            </a:r>
          </a:p>
          <a:p>
            <a:pPr marL="0" indent="0" eaLnBrk="1" hangingPunct="1">
              <a:lnSpc>
                <a:spcPct val="80000"/>
              </a:lnSpc>
              <a:buFont typeface="Arial" charset="0"/>
              <a:buNone/>
            </a:pPr>
            <a:endParaRPr lang="en-US" sz="2500">
              <a:solidFill>
                <a:srgbClr val="4B565E"/>
              </a:solidFill>
              <a:latin typeface="Tahoma" pitchFamily="34" charset="0"/>
            </a:endParaRPr>
          </a:p>
          <a:p>
            <a:pPr marL="0" indent="0" eaLnBrk="1" hangingPunct="1">
              <a:lnSpc>
                <a:spcPct val="80000"/>
              </a:lnSpc>
              <a:buFont typeface="Arial" charset="0"/>
              <a:buNone/>
            </a:pPr>
            <a:endParaRPr lang="en-US" sz="2500">
              <a:solidFill>
                <a:srgbClr val="4B565E"/>
              </a:solidFill>
              <a:latin typeface="MetaBookLF-Roman"/>
            </a:endParaRPr>
          </a:p>
          <a:p>
            <a:pPr marL="0" indent="0" eaLnBrk="1" hangingPunct="1">
              <a:lnSpc>
                <a:spcPct val="80000"/>
              </a:lnSpc>
              <a:buFont typeface="Arial" charset="0"/>
              <a:buNone/>
            </a:pPr>
            <a:endParaRPr lang="en-US" sz="2500">
              <a:solidFill>
                <a:srgbClr val="4B565E"/>
              </a:solidFill>
              <a:latin typeface="MetaBookLF-Roman"/>
            </a:endParaRPr>
          </a:p>
          <a:p>
            <a:pPr lvl="2" eaLnBrk="1" hangingPunct="1">
              <a:lnSpc>
                <a:spcPct val="80000"/>
              </a:lnSpc>
              <a:buFont typeface="Arial" charset="0"/>
              <a:buNone/>
            </a:pPr>
            <a:endParaRPr lang="en-US" sz="2500">
              <a:solidFill>
                <a:srgbClr val="4B565E"/>
              </a:solidFill>
              <a:latin typeface="MetaBookLF-Roman"/>
            </a:endParaRPr>
          </a:p>
        </p:txBody>
      </p:sp>
      <p:sp>
        <p:nvSpPr>
          <p:cNvPr id="2" name="Rounded Rectangle 1"/>
          <p:cNvSpPr/>
          <p:nvPr/>
        </p:nvSpPr>
        <p:spPr>
          <a:xfrm>
            <a:off x="469900" y="4935538"/>
            <a:ext cx="7991475" cy="1296987"/>
          </a:xfrm>
          <a:prstGeom prst="roundRect">
            <a:avLst/>
          </a:prstGeom>
          <a:solidFill>
            <a:schemeClr val="bg1">
              <a:lumMod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80000"/>
              </a:lnSpc>
              <a:spcBef>
                <a:spcPct val="20000"/>
              </a:spcBef>
              <a:defRPr/>
            </a:pPr>
            <a:r>
              <a:rPr lang="en-US" sz="2800">
                <a:solidFill>
                  <a:srgbClr val="006600"/>
                </a:solidFill>
                <a:latin typeface="Tahoma" pitchFamily="34" charset="0"/>
              </a:rPr>
              <a:t>How could you support these groups in your community?</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Picture 2" descr="L:\2_Departments\FundComms\Comms\Photography NEW\iStockphotos\iStock_000000791468Large.jpg"/>
          <p:cNvPicPr>
            <a:picLocks noChangeAspect="1" noChangeArrowheads="1"/>
          </p:cNvPicPr>
          <p:nvPr/>
        </p:nvPicPr>
        <p:blipFill>
          <a:blip r:embed="rId3"/>
          <a:srcRect/>
          <a:stretch>
            <a:fillRect/>
          </a:stretch>
        </p:blipFill>
        <p:spPr bwMode="auto">
          <a:xfrm>
            <a:off x="-571500" y="0"/>
            <a:ext cx="10544175" cy="7029450"/>
          </a:xfrm>
          <a:prstGeom prst="rect">
            <a:avLst/>
          </a:prstGeom>
          <a:noFill/>
          <a:ln w="9525">
            <a:noFill/>
            <a:miter lim="800000"/>
            <a:headEnd/>
            <a:tailEnd/>
          </a:ln>
        </p:spPr>
      </p:pic>
      <p:sp>
        <p:nvSpPr>
          <p:cNvPr id="5" name="Rounded Rectangle 4"/>
          <p:cNvSpPr/>
          <p:nvPr/>
        </p:nvSpPr>
        <p:spPr>
          <a:xfrm>
            <a:off x="3122613" y="2774950"/>
            <a:ext cx="3313112" cy="1727200"/>
          </a:xfrm>
          <a:prstGeom prst="round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solidFill>
                  <a:schemeClr val="tx1"/>
                </a:solidFill>
                <a:latin typeface="Tahoma" pitchFamily="34" charset="0"/>
              </a:rPr>
              <a:t>People with </a:t>
            </a:r>
            <a:r>
              <a:rPr lang="en-US" b="1">
                <a:solidFill>
                  <a:srgbClr val="006600"/>
                </a:solidFill>
                <a:latin typeface="Tahoma" pitchFamily="34" charset="0"/>
              </a:rPr>
              <a:t>less than three close relatives or friends</a:t>
            </a:r>
            <a:r>
              <a:rPr lang="en-US" b="1">
                <a:solidFill>
                  <a:srgbClr val="ED008C"/>
                </a:solidFill>
                <a:latin typeface="Tahoma" pitchFamily="34" charset="0"/>
              </a:rPr>
              <a:t> </a:t>
            </a:r>
            <a:r>
              <a:rPr lang="en-US">
                <a:solidFill>
                  <a:schemeClr val="tx1"/>
                </a:solidFill>
                <a:latin typeface="Tahoma" pitchFamily="34" charset="0"/>
              </a:rPr>
              <a:t>are more likely to experience mental health problems</a:t>
            </a:r>
            <a:endParaRPr lang="en-GB" sz="2000">
              <a:solidFill>
                <a:srgbClr val="FFFFFF"/>
              </a:solidFill>
              <a:latin typeface="Tahoma" pitchFamily="34" charset="0"/>
            </a:endParaRPr>
          </a:p>
        </p:txBody>
      </p:sp>
      <p:sp>
        <p:nvSpPr>
          <p:cNvPr id="6" name="Rounded Rectangle 5"/>
          <p:cNvSpPr/>
          <p:nvPr/>
        </p:nvSpPr>
        <p:spPr>
          <a:xfrm>
            <a:off x="312738" y="4652963"/>
            <a:ext cx="2809875" cy="1814512"/>
          </a:xfrm>
          <a:prstGeom prst="round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solidFill>
                  <a:schemeClr val="tx1"/>
                </a:solidFill>
                <a:latin typeface="Tahoma" pitchFamily="34" charset="0"/>
              </a:rPr>
              <a:t>Rates of </a:t>
            </a:r>
            <a:r>
              <a:rPr lang="en-US" b="1">
                <a:solidFill>
                  <a:srgbClr val="006600"/>
                </a:solidFill>
                <a:latin typeface="Tahoma" pitchFamily="34" charset="0"/>
              </a:rPr>
              <a:t>depression</a:t>
            </a:r>
            <a:r>
              <a:rPr lang="en-US">
                <a:solidFill>
                  <a:srgbClr val="003377"/>
                </a:solidFill>
                <a:latin typeface="Tahoma" pitchFamily="34" charset="0"/>
              </a:rPr>
              <a:t> </a:t>
            </a:r>
            <a:r>
              <a:rPr lang="en-US">
                <a:solidFill>
                  <a:schemeClr val="tx1"/>
                </a:solidFill>
                <a:latin typeface="Tahoma" pitchFamily="34" charset="0"/>
              </a:rPr>
              <a:t>are </a:t>
            </a:r>
            <a:r>
              <a:rPr lang="en-US" b="1">
                <a:solidFill>
                  <a:srgbClr val="006600"/>
                </a:solidFill>
                <a:latin typeface="Tahoma" pitchFamily="34" charset="0"/>
              </a:rPr>
              <a:t>double</a:t>
            </a:r>
            <a:r>
              <a:rPr lang="en-US">
                <a:solidFill>
                  <a:schemeClr val="tx1"/>
                </a:solidFill>
                <a:latin typeface="Tahoma" pitchFamily="34" charset="0"/>
              </a:rPr>
              <a:t> in those with long term health conditions than in the rest of the population</a:t>
            </a:r>
            <a:endParaRPr lang="en-GB">
              <a:solidFill>
                <a:schemeClr val="tx1"/>
              </a:solidFill>
              <a:latin typeface="Tahoma" pitchFamily="34" charset="0"/>
            </a:endParaRPr>
          </a:p>
        </p:txBody>
      </p:sp>
      <p:sp>
        <p:nvSpPr>
          <p:cNvPr id="7" name="Rounded Rectangle 6"/>
          <p:cNvSpPr/>
          <p:nvPr/>
        </p:nvSpPr>
        <p:spPr>
          <a:xfrm>
            <a:off x="6008688" y="661988"/>
            <a:ext cx="2952750" cy="1657350"/>
          </a:xfrm>
          <a:prstGeom prst="round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solidFill>
                  <a:schemeClr val="tx1"/>
                </a:solidFill>
                <a:latin typeface="Tahoma" pitchFamily="34" charset="0"/>
              </a:rPr>
              <a:t>Black and minority ethnic people are nearly </a:t>
            </a:r>
            <a:r>
              <a:rPr lang="en-US" b="1">
                <a:solidFill>
                  <a:srgbClr val="006600"/>
                </a:solidFill>
                <a:latin typeface="Tahoma" pitchFamily="34" charset="0"/>
              </a:rPr>
              <a:t>3 times</a:t>
            </a:r>
            <a:r>
              <a:rPr lang="en-US" b="1">
                <a:solidFill>
                  <a:srgbClr val="ED008C"/>
                </a:solidFill>
                <a:latin typeface="Tahoma" pitchFamily="34" charset="0"/>
              </a:rPr>
              <a:t> </a:t>
            </a:r>
            <a:r>
              <a:rPr lang="en-US">
                <a:solidFill>
                  <a:schemeClr val="tx1"/>
                </a:solidFill>
                <a:latin typeface="Tahoma" pitchFamily="34" charset="0"/>
              </a:rPr>
              <a:t>more likely to attempt </a:t>
            </a:r>
            <a:r>
              <a:rPr lang="en-US" b="1">
                <a:solidFill>
                  <a:srgbClr val="006600"/>
                </a:solidFill>
                <a:latin typeface="Tahoma" pitchFamily="34" charset="0"/>
              </a:rPr>
              <a:t>suicide</a:t>
            </a:r>
            <a:endParaRPr lang="en-GB">
              <a:solidFill>
                <a:srgbClr val="006600"/>
              </a:solidFill>
              <a:latin typeface="Tahoma" pitchFamily="34" charset="0"/>
            </a:endParaRPr>
          </a:p>
        </p:txBody>
      </p:sp>
      <p:sp>
        <p:nvSpPr>
          <p:cNvPr id="14" name="Rounded Rectangle 13"/>
          <p:cNvSpPr/>
          <p:nvPr/>
        </p:nvSpPr>
        <p:spPr>
          <a:xfrm>
            <a:off x="539750" y="582613"/>
            <a:ext cx="2809875" cy="1814512"/>
          </a:xfrm>
          <a:prstGeom prst="round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a:solidFill>
                  <a:schemeClr val="tx1"/>
                </a:solidFill>
                <a:latin typeface="Tahoma" pitchFamily="34" charset="0"/>
              </a:rPr>
              <a:t>Men from households with the </a:t>
            </a:r>
            <a:r>
              <a:rPr lang="en-US" sz="1600" b="1">
                <a:solidFill>
                  <a:srgbClr val="006600"/>
                </a:solidFill>
                <a:latin typeface="Tahoma" pitchFamily="34" charset="0"/>
              </a:rPr>
              <a:t>lowest 20%</a:t>
            </a:r>
            <a:r>
              <a:rPr lang="en-US" sz="1600" b="1">
                <a:solidFill>
                  <a:srgbClr val="ED008C"/>
                </a:solidFill>
                <a:latin typeface="Tahoma" pitchFamily="34" charset="0"/>
              </a:rPr>
              <a:t> </a:t>
            </a:r>
            <a:r>
              <a:rPr lang="en-US" sz="1600">
                <a:solidFill>
                  <a:schemeClr val="tx1"/>
                </a:solidFill>
                <a:latin typeface="Tahoma" pitchFamily="34" charset="0"/>
              </a:rPr>
              <a:t>of incomes are almost </a:t>
            </a:r>
            <a:r>
              <a:rPr lang="en-US" sz="1600" b="1">
                <a:solidFill>
                  <a:srgbClr val="006600"/>
                </a:solidFill>
                <a:latin typeface="Tahoma" pitchFamily="34" charset="0"/>
              </a:rPr>
              <a:t>3 times</a:t>
            </a:r>
            <a:r>
              <a:rPr lang="en-US" sz="1600" b="1">
                <a:solidFill>
                  <a:srgbClr val="ED008C"/>
                </a:solidFill>
                <a:latin typeface="Tahoma" pitchFamily="34" charset="0"/>
              </a:rPr>
              <a:t> </a:t>
            </a:r>
            <a:r>
              <a:rPr lang="en-US" sz="1600">
                <a:solidFill>
                  <a:schemeClr val="tx1"/>
                </a:solidFill>
                <a:latin typeface="Tahoma" pitchFamily="34" charset="0"/>
              </a:rPr>
              <a:t>more likely to have a </a:t>
            </a:r>
            <a:r>
              <a:rPr lang="en-US" sz="1600" b="1">
                <a:solidFill>
                  <a:srgbClr val="006600"/>
                </a:solidFill>
                <a:latin typeface="Tahoma" pitchFamily="34" charset="0"/>
              </a:rPr>
              <a:t>common mental disorder</a:t>
            </a:r>
            <a:r>
              <a:rPr lang="en-US" sz="1600" b="1">
                <a:solidFill>
                  <a:srgbClr val="ED008C"/>
                </a:solidFill>
                <a:latin typeface="Tahoma" pitchFamily="34" charset="0"/>
              </a:rPr>
              <a:t> </a:t>
            </a:r>
            <a:r>
              <a:rPr lang="en-US" sz="1600">
                <a:solidFill>
                  <a:schemeClr val="tx1"/>
                </a:solidFill>
                <a:latin typeface="Tahoma" pitchFamily="34" charset="0"/>
              </a:rPr>
              <a:t>than those with the top 20%</a:t>
            </a:r>
            <a:endParaRPr lang="en-GB" sz="1600">
              <a:solidFill>
                <a:schemeClr val="tx1"/>
              </a:solidFill>
              <a:latin typeface="Tahoma" pitchFamily="34" charset="0"/>
            </a:endParaRPr>
          </a:p>
        </p:txBody>
      </p:sp>
      <p:sp>
        <p:nvSpPr>
          <p:cNvPr id="16" name="Rounded Rectangle 15"/>
          <p:cNvSpPr/>
          <p:nvPr/>
        </p:nvSpPr>
        <p:spPr>
          <a:xfrm>
            <a:off x="6588125" y="4652963"/>
            <a:ext cx="2476500" cy="1557337"/>
          </a:xfrm>
          <a:prstGeom prst="round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b="1">
                <a:solidFill>
                  <a:srgbClr val="006600"/>
                </a:solidFill>
                <a:latin typeface="Tahoma" pitchFamily="34" charset="0"/>
              </a:rPr>
              <a:t>22%</a:t>
            </a:r>
            <a:r>
              <a:rPr lang="en-US" sz="1600">
                <a:solidFill>
                  <a:schemeClr val="tx1"/>
                </a:solidFill>
                <a:latin typeface="Tahoma" pitchFamily="34" charset="0"/>
              </a:rPr>
              <a:t> of gay and bisexual men are currently experiencing moderate to severe levels of depression</a:t>
            </a:r>
            <a:endParaRPr lang="en-GB" sz="1600">
              <a:solidFill>
                <a:schemeClr val="tx1"/>
              </a:solidFill>
              <a:latin typeface="Tahoma"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p:txBody>
          <a:bodyPr/>
          <a:lstStyle/>
          <a:p>
            <a:pPr algn="l" eaLnBrk="1" hangingPunct="1"/>
            <a:r>
              <a:rPr lang="en-GB">
                <a:solidFill>
                  <a:srgbClr val="006600"/>
                </a:solidFill>
                <a:latin typeface="Tahoma" pitchFamily="34" charset="0"/>
              </a:rPr>
              <a:t>Improving wellbeing</a:t>
            </a:r>
            <a:r>
              <a:rPr lang="en-GB">
                <a:solidFill>
                  <a:srgbClr val="ED008C"/>
                </a:solidFill>
                <a:latin typeface="AFBattersea-Bold"/>
              </a:rPr>
              <a:t> </a:t>
            </a:r>
          </a:p>
        </p:txBody>
      </p:sp>
      <p:sp>
        <p:nvSpPr>
          <p:cNvPr id="41986" name="Content Placeholder 2"/>
          <p:cNvSpPr>
            <a:spLocks noGrp="1"/>
          </p:cNvSpPr>
          <p:nvPr>
            <p:ph idx="1"/>
          </p:nvPr>
        </p:nvSpPr>
        <p:spPr>
          <a:xfrm>
            <a:off x="457200" y="1844675"/>
            <a:ext cx="8229600" cy="4281488"/>
          </a:xfrm>
        </p:spPr>
        <p:txBody>
          <a:bodyPr/>
          <a:lstStyle/>
          <a:p>
            <a:pPr marL="0" indent="0" eaLnBrk="1" hangingPunct="1">
              <a:buFont typeface="Arial" charset="0"/>
              <a:buNone/>
            </a:pPr>
            <a:r>
              <a:rPr lang="en-US">
                <a:solidFill>
                  <a:srgbClr val="4B565E"/>
                </a:solidFill>
                <a:latin typeface="Tahoma" pitchFamily="34" charset="0"/>
              </a:rPr>
              <a:t>There are a whole range of ways that we can improve our wellbeing and resilience. </a:t>
            </a:r>
          </a:p>
          <a:p>
            <a:pPr marL="0" indent="0" eaLnBrk="1" hangingPunct="1">
              <a:buFont typeface="Arial" charset="0"/>
              <a:buNone/>
            </a:pPr>
            <a:endParaRPr lang="en-US">
              <a:solidFill>
                <a:srgbClr val="4B565E"/>
              </a:solidFill>
              <a:latin typeface="Tahoma" pitchFamily="34" charset="0"/>
            </a:endParaRPr>
          </a:p>
          <a:p>
            <a:pPr marL="0" indent="0" eaLnBrk="1" hangingPunct="1">
              <a:buFont typeface="Arial" charset="0"/>
              <a:buNone/>
            </a:pPr>
            <a:r>
              <a:rPr lang="en-US">
                <a:solidFill>
                  <a:srgbClr val="4B565E"/>
                </a:solidFill>
                <a:latin typeface="Tahoma" pitchFamily="34" charset="0"/>
              </a:rPr>
              <a:t>The New Economics Foundation has set out </a:t>
            </a:r>
            <a:r>
              <a:rPr lang="en-US">
                <a:solidFill>
                  <a:srgbClr val="006600"/>
                </a:solidFill>
                <a:latin typeface="Tahoma" pitchFamily="34" charset="0"/>
              </a:rPr>
              <a:t>five things</a:t>
            </a:r>
            <a:r>
              <a:rPr lang="en-US">
                <a:solidFill>
                  <a:srgbClr val="ED008C"/>
                </a:solidFill>
                <a:latin typeface="Tahoma" pitchFamily="34" charset="0"/>
              </a:rPr>
              <a:t> </a:t>
            </a:r>
            <a:r>
              <a:rPr lang="en-US">
                <a:solidFill>
                  <a:srgbClr val="4B565E"/>
                </a:solidFill>
                <a:latin typeface="Tahoma" pitchFamily="34" charset="0"/>
              </a:rPr>
              <a:t>that we can all do to </a:t>
            </a:r>
            <a:r>
              <a:rPr lang="en-US">
                <a:solidFill>
                  <a:srgbClr val="006600"/>
                </a:solidFill>
                <a:latin typeface="Tahoma" pitchFamily="34" charset="0"/>
              </a:rPr>
              <a:t>improve our wellbeing….</a:t>
            </a:r>
          </a:p>
          <a:p>
            <a:pPr marL="0" indent="0" eaLnBrk="1" hangingPunct="1">
              <a:buFont typeface="Arial" charset="0"/>
              <a:buNone/>
            </a:pPr>
            <a:endParaRPr lang="en-US">
              <a:solidFill>
                <a:srgbClr val="006600"/>
              </a:solidFill>
              <a:latin typeface="Tahoma" pitchFamily="34" charset="0"/>
            </a:endParaRPr>
          </a:p>
          <a:p>
            <a:pPr marL="0" indent="0" eaLnBrk="1" hangingPunct="1">
              <a:buFont typeface="Arial" charset="0"/>
              <a:buNone/>
            </a:pPr>
            <a:endParaRPr lang="en-US">
              <a:solidFill>
                <a:srgbClr val="006600"/>
              </a:solidFill>
              <a:latin typeface="MetaBookLF-Roman"/>
            </a:endParaRPr>
          </a:p>
          <a:p>
            <a:pPr marL="0" indent="0" eaLnBrk="1" hangingPunct="1">
              <a:buFont typeface="Arial" charset="0"/>
              <a:buNone/>
            </a:pPr>
            <a:endParaRPr lang="en-GB"/>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3" name="Picture 4" descr="H:\Documents\Policy\WELLBEING - MIND\Resources\shutterstock_95506066.jpg"/>
          <p:cNvPicPr>
            <a:picLocks noChangeAspect="1" noChangeArrowheads="1"/>
          </p:cNvPicPr>
          <p:nvPr/>
        </p:nvPicPr>
        <p:blipFill>
          <a:blip r:embed="rId2"/>
          <a:srcRect/>
          <a:stretch>
            <a:fillRect/>
          </a:stretch>
        </p:blipFill>
        <p:spPr bwMode="auto">
          <a:xfrm>
            <a:off x="0" y="0"/>
            <a:ext cx="9251950" cy="6858000"/>
          </a:xfrm>
          <a:prstGeom prst="rect">
            <a:avLst/>
          </a:prstGeom>
          <a:noFill/>
          <a:ln w="9525">
            <a:noFill/>
            <a:miter lim="800000"/>
            <a:headEnd/>
            <a:tailEnd/>
          </a:ln>
        </p:spPr>
      </p:pic>
      <p:sp>
        <p:nvSpPr>
          <p:cNvPr id="44034" name="Content Placeholder 2"/>
          <p:cNvSpPr>
            <a:spLocks noGrp="1"/>
          </p:cNvSpPr>
          <p:nvPr>
            <p:ph idx="1"/>
          </p:nvPr>
        </p:nvSpPr>
        <p:spPr>
          <a:xfrm>
            <a:off x="4859338" y="549275"/>
            <a:ext cx="4103687" cy="5903913"/>
          </a:xfrm>
        </p:spPr>
        <p:txBody>
          <a:bodyPr/>
          <a:lstStyle/>
          <a:p>
            <a:pPr marL="0" indent="0" algn="ctr" eaLnBrk="1" hangingPunct="1">
              <a:buFont typeface="Arial" charset="0"/>
              <a:buNone/>
            </a:pPr>
            <a:r>
              <a:rPr lang="en-US" b="1">
                <a:solidFill>
                  <a:srgbClr val="006600"/>
                </a:solidFill>
                <a:latin typeface="Tahoma" pitchFamily="34" charset="0"/>
              </a:rPr>
              <a:t>Connect…</a:t>
            </a:r>
          </a:p>
          <a:p>
            <a:pPr marL="0" indent="0" eaLnBrk="1" hangingPunct="1">
              <a:buFont typeface="Arial" charset="0"/>
              <a:buNone/>
            </a:pPr>
            <a:r>
              <a:rPr lang="en-US" sz="2600">
                <a:solidFill>
                  <a:srgbClr val="384046"/>
                </a:solidFill>
                <a:latin typeface="Tahoma" pitchFamily="34" charset="0"/>
              </a:rPr>
              <a:t>With the people around you. With family, friends, colleagues and neighbours. At home, work, school or in your local community. Think of these as the cornerstones of your life and invest time in developing them. </a:t>
            </a:r>
          </a:p>
          <a:p>
            <a:pPr marL="0" indent="0" eaLnBrk="1" hangingPunct="1">
              <a:buFont typeface="Arial" charset="0"/>
              <a:buNone/>
            </a:pPr>
            <a:r>
              <a:rPr lang="en-US" sz="2600">
                <a:solidFill>
                  <a:srgbClr val="384046"/>
                </a:solidFill>
                <a:latin typeface="Tahoma" pitchFamily="34" charset="0"/>
              </a:rPr>
              <a:t>Building these connections will support and enrich you every day.</a:t>
            </a:r>
          </a:p>
          <a:p>
            <a:pPr marL="0" indent="0" eaLnBrk="1" hangingPunct="1"/>
            <a:endParaRPr lang="en-GB"/>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5058" name="Picture 4" descr="H:\Documents\Policy\WELLBEING - MIND\Resources\shutterstock_76127830.jpg"/>
          <p:cNvPicPr>
            <a:picLocks noChangeAspect="1" noChangeArrowheads="1"/>
          </p:cNvPicPr>
          <p:nvPr/>
        </p:nvPicPr>
        <p:blipFill>
          <a:blip r:embed="rId3"/>
          <a:srcRect t="34943" b="6541"/>
          <a:stretch>
            <a:fillRect/>
          </a:stretch>
        </p:blipFill>
        <p:spPr bwMode="auto">
          <a:xfrm>
            <a:off x="0" y="0"/>
            <a:ext cx="9144000" cy="3360738"/>
          </a:xfrm>
          <a:prstGeom prst="rect">
            <a:avLst/>
          </a:prstGeom>
          <a:noFill/>
          <a:ln w="9525">
            <a:noFill/>
            <a:miter lim="800000"/>
            <a:headEnd/>
            <a:tailEnd/>
          </a:ln>
        </p:spPr>
      </p:pic>
      <p:sp>
        <p:nvSpPr>
          <p:cNvPr id="45059" name="Content Placeholder 2"/>
          <p:cNvSpPr>
            <a:spLocks noGrp="1"/>
          </p:cNvSpPr>
          <p:nvPr>
            <p:ph idx="1"/>
          </p:nvPr>
        </p:nvSpPr>
        <p:spPr>
          <a:xfrm>
            <a:off x="539750" y="3573463"/>
            <a:ext cx="8229600" cy="3068637"/>
          </a:xfrm>
        </p:spPr>
        <p:txBody>
          <a:bodyPr/>
          <a:lstStyle/>
          <a:p>
            <a:pPr marL="0" indent="0" algn="ctr" eaLnBrk="1" hangingPunct="1">
              <a:buFont typeface="Arial" charset="0"/>
              <a:buNone/>
            </a:pPr>
            <a:r>
              <a:rPr lang="en-US" b="1">
                <a:solidFill>
                  <a:srgbClr val="006600"/>
                </a:solidFill>
                <a:latin typeface="Tahoma" pitchFamily="34" charset="0"/>
              </a:rPr>
              <a:t>Be active…</a:t>
            </a:r>
          </a:p>
          <a:p>
            <a:pPr marL="0" indent="0" eaLnBrk="1" hangingPunct="1">
              <a:buFont typeface="Arial" charset="0"/>
              <a:buNone/>
            </a:pPr>
            <a:r>
              <a:rPr lang="en-US" sz="2800">
                <a:solidFill>
                  <a:srgbClr val="4B565E"/>
                </a:solidFill>
                <a:latin typeface="Tahoma" pitchFamily="34" charset="0"/>
              </a:rPr>
              <a:t>Go for a walk or run. Step outside. Cycle. Play a game. Garden. Dance. Exercising makes you feel good. Most importantly, discover a physical activity you enjoy and that suits your level of mobility and fitness.</a:t>
            </a:r>
          </a:p>
          <a:p>
            <a:pPr marL="0" indent="0" eaLnBrk="1" hangingPunct="1"/>
            <a:endParaRPr lang="en-GB">
              <a:latin typeface="Tahoma"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Picture 2" descr="H:\Documents\Policy\WELLBEING - MIND\Resources\shutterstock_38498914.jpg"/>
          <p:cNvPicPr>
            <a:picLocks noChangeAspect="1" noChangeArrowheads="1"/>
          </p:cNvPicPr>
          <p:nvPr/>
        </p:nvPicPr>
        <p:blipFill>
          <a:blip r:embed="rId3"/>
          <a:srcRect l="253" t="45004" r="-253" b="6668"/>
          <a:stretch>
            <a:fillRect/>
          </a:stretch>
        </p:blipFill>
        <p:spPr bwMode="auto">
          <a:xfrm>
            <a:off x="0" y="3533775"/>
            <a:ext cx="9170988" cy="3324225"/>
          </a:xfrm>
          <a:prstGeom prst="rect">
            <a:avLst/>
          </a:prstGeom>
          <a:noFill/>
          <a:ln w="9525">
            <a:noFill/>
            <a:miter lim="800000"/>
            <a:headEnd/>
            <a:tailEnd/>
          </a:ln>
        </p:spPr>
      </p:pic>
      <p:sp>
        <p:nvSpPr>
          <p:cNvPr id="47106" name="Content Placeholder 2"/>
          <p:cNvSpPr>
            <a:spLocks noGrp="1"/>
          </p:cNvSpPr>
          <p:nvPr>
            <p:ph idx="1"/>
          </p:nvPr>
        </p:nvSpPr>
        <p:spPr>
          <a:xfrm>
            <a:off x="468313" y="333375"/>
            <a:ext cx="8280400" cy="3311525"/>
          </a:xfrm>
        </p:spPr>
        <p:txBody>
          <a:bodyPr/>
          <a:lstStyle/>
          <a:p>
            <a:pPr marL="0" indent="0" algn="ctr" eaLnBrk="1" hangingPunct="1">
              <a:buFont typeface="Arial" charset="0"/>
              <a:buNone/>
            </a:pPr>
            <a:r>
              <a:rPr lang="en-US" b="1">
                <a:solidFill>
                  <a:srgbClr val="006600"/>
                </a:solidFill>
                <a:latin typeface="Tahoma" pitchFamily="34" charset="0"/>
              </a:rPr>
              <a:t>Take notice…</a:t>
            </a:r>
          </a:p>
          <a:p>
            <a:pPr marL="0" indent="0" eaLnBrk="1" hangingPunct="1">
              <a:buFont typeface="Arial" charset="0"/>
              <a:buNone/>
            </a:pPr>
            <a:r>
              <a:rPr lang="en-US" sz="2400">
                <a:solidFill>
                  <a:srgbClr val="4B565E"/>
                </a:solidFill>
                <a:latin typeface="Tahoma" pitchFamily="34" charset="0"/>
              </a:rPr>
              <a:t>Be curious. Catch sight of the beautiful. Remark on the unusual. Notice the changing seasons. Savour the moment, whether you are walking to work, eating lunch or talking to friends. Be aware of the world around you and what you are feeling. Reflecting on your experiences will help you appreciate what matters to you.</a:t>
            </a:r>
          </a:p>
          <a:p>
            <a:pPr marL="0" indent="0" algn="ctr" eaLnBrk="1" hangingPunct="1">
              <a:buFont typeface="Arial" charset="0"/>
              <a:buNone/>
            </a:pPr>
            <a:endParaRPr lang="en-US" b="1">
              <a:solidFill>
                <a:srgbClr val="ED008C"/>
              </a:solidFill>
              <a:latin typeface="Tahoma" pitchFamily="34" charset="0"/>
            </a:endParaRPr>
          </a:p>
          <a:p>
            <a:pPr marL="0" indent="0" eaLnBrk="1" hangingPunct="1">
              <a:buFont typeface="Arial" charset="0"/>
              <a:buNone/>
            </a:pPr>
            <a:endParaRPr lang="en-US">
              <a:latin typeface="MetaBookLF-Roman"/>
            </a:endParaRPr>
          </a:p>
          <a:p>
            <a:pPr marL="0" indent="0" eaLnBrk="1" hangingPunct="1">
              <a:buFont typeface="Arial" charset="0"/>
              <a:buNone/>
            </a:pPr>
            <a:endParaRPr lang="en-GB"/>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3" name="Picture 2" descr="H:\Documents\Policy\WELLBEING - MIND\Resources\shutterstock_77348830.jpg"/>
          <p:cNvPicPr>
            <a:picLocks noChangeAspect="1" noChangeArrowheads="1"/>
          </p:cNvPicPr>
          <p:nvPr/>
        </p:nvPicPr>
        <p:blipFill>
          <a:blip r:embed="rId2"/>
          <a:srcRect l="53333"/>
          <a:stretch>
            <a:fillRect/>
          </a:stretch>
        </p:blipFill>
        <p:spPr bwMode="auto">
          <a:xfrm>
            <a:off x="4643438" y="369888"/>
            <a:ext cx="4267200" cy="6118225"/>
          </a:xfrm>
          <a:prstGeom prst="rect">
            <a:avLst/>
          </a:prstGeom>
          <a:noFill/>
          <a:ln w="9525">
            <a:noFill/>
            <a:miter lim="800000"/>
            <a:headEnd/>
            <a:tailEnd/>
          </a:ln>
        </p:spPr>
      </p:pic>
      <p:sp>
        <p:nvSpPr>
          <p:cNvPr id="49154" name="Content Placeholder 2"/>
          <p:cNvSpPr>
            <a:spLocks noGrp="1"/>
          </p:cNvSpPr>
          <p:nvPr>
            <p:ph idx="1"/>
          </p:nvPr>
        </p:nvSpPr>
        <p:spPr>
          <a:xfrm>
            <a:off x="457200" y="692150"/>
            <a:ext cx="3970338" cy="5434013"/>
          </a:xfrm>
        </p:spPr>
        <p:txBody>
          <a:bodyPr/>
          <a:lstStyle/>
          <a:p>
            <a:pPr marL="0" indent="0" algn="ctr" eaLnBrk="1" hangingPunct="1">
              <a:buFont typeface="Arial" charset="0"/>
              <a:buNone/>
            </a:pPr>
            <a:r>
              <a:rPr lang="en-US" b="1">
                <a:solidFill>
                  <a:srgbClr val="006600"/>
                </a:solidFill>
                <a:latin typeface="Tahoma" pitchFamily="34" charset="0"/>
              </a:rPr>
              <a:t>Give…</a:t>
            </a:r>
          </a:p>
          <a:p>
            <a:pPr marL="0" indent="0" eaLnBrk="1" hangingPunct="1">
              <a:buFont typeface="Arial" charset="0"/>
              <a:buNone/>
            </a:pPr>
            <a:r>
              <a:rPr lang="en-US" sz="2500">
                <a:solidFill>
                  <a:srgbClr val="595959"/>
                </a:solidFill>
                <a:latin typeface="Tahoma" pitchFamily="34" charset="0"/>
              </a:rPr>
              <a:t>Do something nice for a friend, or a stranger. Thank someone. Smile. Volunteer your time. Join a community group. Look out, as well as in. Seeing yourself, and your happiness, linked to the wider community can be incredibly rewarding and creates connections with the people around you.</a:t>
            </a:r>
          </a:p>
          <a:p>
            <a:pPr marL="0" indent="0" eaLnBrk="1" hangingPunct="1"/>
            <a:endParaRPr lang="en-GB">
              <a:latin typeface="Tahoma"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7" name="Picture 2" descr="H:\Documents\Policy\WELLBEING - MIND\Resources\shutterstock_65001982.jpg"/>
          <p:cNvPicPr>
            <a:picLocks noChangeAspect="1" noChangeArrowheads="1"/>
          </p:cNvPicPr>
          <p:nvPr/>
        </p:nvPicPr>
        <p:blipFill>
          <a:blip r:embed="rId2"/>
          <a:srcRect/>
          <a:stretch>
            <a:fillRect/>
          </a:stretch>
        </p:blipFill>
        <p:spPr bwMode="auto">
          <a:xfrm>
            <a:off x="0" y="0"/>
            <a:ext cx="9144000" cy="2949575"/>
          </a:xfrm>
          <a:prstGeom prst="rect">
            <a:avLst/>
          </a:prstGeom>
          <a:noFill/>
          <a:ln w="9525">
            <a:noFill/>
            <a:miter lim="800000"/>
            <a:headEnd/>
            <a:tailEnd/>
          </a:ln>
        </p:spPr>
      </p:pic>
      <p:sp>
        <p:nvSpPr>
          <p:cNvPr id="50178" name="Content Placeholder 2"/>
          <p:cNvSpPr>
            <a:spLocks noGrp="1"/>
          </p:cNvSpPr>
          <p:nvPr>
            <p:ph idx="1"/>
          </p:nvPr>
        </p:nvSpPr>
        <p:spPr>
          <a:xfrm>
            <a:off x="457200" y="3068638"/>
            <a:ext cx="8229600" cy="2986087"/>
          </a:xfrm>
        </p:spPr>
        <p:txBody>
          <a:bodyPr/>
          <a:lstStyle/>
          <a:p>
            <a:pPr marL="0" indent="0" algn="ctr" eaLnBrk="1" hangingPunct="1">
              <a:buFont typeface="Arial" charset="0"/>
              <a:buNone/>
            </a:pPr>
            <a:endParaRPr lang="en-US" sz="1100" b="1">
              <a:solidFill>
                <a:srgbClr val="ED008C"/>
              </a:solidFill>
              <a:latin typeface="Tahoma" pitchFamily="34" charset="0"/>
            </a:endParaRPr>
          </a:p>
          <a:p>
            <a:pPr marL="0" indent="0" algn="ctr" eaLnBrk="1" hangingPunct="1">
              <a:buFont typeface="Arial" charset="0"/>
              <a:buNone/>
            </a:pPr>
            <a:r>
              <a:rPr lang="en-US" b="1">
                <a:solidFill>
                  <a:srgbClr val="006600"/>
                </a:solidFill>
                <a:latin typeface="Tahoma" pitchFamily="34" charset="0"/>
              </a:rPr>
              <a:t>Keep learning…</a:t>
            </a:r>
          </a:p>
          <a:p>
            <a:pPr marL="0" indent="0" eaLnBrk="1" hangingPunct="1">
              <a:buFont typeface="Arial" charset="0"/>
              <a:buNone/>
            </a:pPr>
            <a:r>
              <a:rPr lang="en-US" sz="2400">
                <a:solidFill>
                  <a:srgbClr val="4B565E"/>
                </a:solidFill>
                <a:latin typeface="Tahoma" pitchFamily="34" charset="0"/>
              </a:rPr>
              <a:t>Try something new. Rediscover an old interest. Sign up for that course. Take on a different responsibility at work. Fix a bike. Learn to play an instrument or how to cook your favourite food. Set a challenge you will enjoy achieving. Learning new things will make you more confident as well as being fun.</a:t>
            </a:r>
          </a:p>
          <a:p>
            <a:pPr marL="0" indent="0" eaLnBrk="1" hangingPunct="1"/>
            <a:endParaRPr lang="en-GB">
              <a:solidFill>
                <a:schemeClr val="bg1"/>
              </a:solidFill>
              <a:latin typeface="Tahoma"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2" descr="H:\Documents\Policy\WELLBEING - MIND\Resources\shutterstock_88122520.jpg"/>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7410" name="Title 1"/>
          <p:cNvSpPr>
            <a:spLocks noGrp="1"/>
          </p:cNvSpPr>
          <p:nvPr>
            <p:ph type="title"/>
          </p:nvPr>
        </p:nvSpPr>
        <p:spPr>
          <a:xfrm>
            <a:off x="457200" y="188913"/>
            <a:ext cx="8229600" cy="1228725"/>
          </a:xfrm>
        </p:spPr>
        <p:txBody>
          <a:bodyPr/>
          <a:lstStyle/>
          <a:p>
            <a:pPr algn="l" eaLnBrk="1" hangingPunct="1"/>
            <a:r>
              <a:rPr lang="en-GB">
                <a:solidFill>
                  <a:srgbClr val="006600"/>
                </a:solidFill>
                <a:latin typeface="Tahoma" pitchFamily="34" charset="0"/>
              </a:rPr>
              <a:t>Mental health</a:t>
            </a:r>
          </a:p>
        </p:txBody>
      </p:sp>
      <p:sp>
        <p:nvSpPr>
          <p:cNvPr id="17411" name="Content Placeholder 3"/>
          <p:cNvSpPr>
            <a:spLocks noGrp="1"/>
          </p:cNvSpPr>
          <p:nvPr>
            <p:ph idx="1"/>
          </p:nvPr>
        </p:nvSpPr>
        <p:spPr>
          <a:xfrm>
            <a:off x="468313" y="1268413"/>
            <a:ext cx="4751387" cy="2808287"/>
          </a:xfrm>
        </p:spPr>
        <p:txBody>
          <a:bodyPr/>
          <a:lstStyle/>
          <a:p>
            <a:pPr marL="0" indent="0" eaLnBrk="1" hangingPunct="1">
              <a:buFont typeface="Arial" charset="0"/>
              <a:buNone/>
            </a:pPr>
            <a:r>
              <a:rPr lang="en-US" sz="3000">
                <a:solidFill>
                  <a:srgbClr val="4B565E"/>
                </a:solidFill>
                <a:latin typeface="Tahoma" pitchFamily="34" charset="0"/>
              </a:rPr>
              <a:t>We all have mental health. </a:t>
            </a:r>
          </a:p>
          <a:p>
            <a:pPr marL="0" indent="0" eaLnBrk="1" hangingPunct="1">
              <a:buFont typeface="Arial" charset="0"/>
              <a:buNone/>
            </a:pPr>
            <a:endParaRPr lang="en-US" sz="1300">
              <a:solidFill>
                <a:srgbClr val="4B565E"/>
              </a:solidFill>
              <a:latin typeface="Tahoma" pitchFamily="34" charset="0"/>
            </a:endParaRPr>
          </a:p>
          <a:p>
            <a:pPr marL="0" indent="0" eaLnBrk="1" hangingPunct="1">
              <a:buFont typeface="Arial" charset="0"/>
              <a:buNone/>
            </a:pPr>
            <a:r>
              <a:rPr lang="en-US" sz="3000">
                <a:solidFill>
                  <a:srgbClr val="4B565E"/>
                </a:solidFill>
                <a:latin typeface="Tahoma" pitchFamily="34" charset="0"/>
              </a:rPr>
              <a:t>Mental health relates to how we think, feel, behave and interact with other people. </a:t>
            </a:r>
          </a:p>
          <a:p>
            <a:pPr marL="0" indent="0" eaLnBrk="1" hangingPunct="1">
              <a:buFont typeface="Arial" charset="0"/>
              <a:buNone/>
            </a:pPr>
            <a:endParaRPr lang="en-US" sz="3000">
              <a:solidFill>
                <a:srgbClr val="4B565E"/>
              </a:solidFill>
              <a:latin typeface="Tahoma" pitchFamily="34" charset="0"/>
            </a:endParaRPr>
          </a:p>
          <a:p>
            <a:pPr marL="0" indent="0" eaLnBrk="1" hangingPunct="1">
              <a:buFont typeface="Arial" charset="0"/>
              <a:buNone/>
            </a:pPr>
            <a:endParaRPr lang="en-US" sz="3000">
              <a:solidFill>
                <a:srgbClr val="4B565E"/>
              </a:solidFill>
              <a:latin typeface="Tahoma" pitchFamily="34" charset="0"/>
            </a:endParaRPr>
          </a:p>
          <a:p>
            <a:pPr marL="0" indent="0" eaLnBrk="1" hangingPunct="1">
              <a:buFont typeface="Arial" charset="0"/>
              <a:buNone/>
            </a:pPr>
            <a:endParaRPr lang="en-US" sz="3000">
              <a:solidFill>
                <a:srgbClr val="4B565E"/>
              </a:solidFill>
              <a:latin typeface="MetaBookLF-Roman"/>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p:txBody>
          <a:bodyPr/>
          <a:lstStyle/>
          <a:p>
            <a:pPr algn="l" eaLnBrk="1" hangingPunct="1"/>
            <a:r>
              <a:rPr lang="en-GB" dirty="0">
                <a:solidFill>
                  <a:srgbClr val="4B565E"/>
                </a:solidFill>
                <a:latin typeface="Tahoma" pitchFamily="34" charset="0"/>
              </a:rPr>
              <a:t>What can you do?</a:t>
            </a:r>
          </a:p>
        </p:txBody>
      </p:sp>
      <p:sp>
        <p:nvSpPr>
          <p:cNvPr id="51202" name="Content Placeholder 2"/>
          <p:cNvSpPr>
            <a:spLocks noGrp="1"/>
          </p:cNvSpPr>
          <p:nvPr>
            <p:ph idx="1"/>
          </p:nvPr>
        </p:nvSpPr>
        <p:spPr>
          <a:xfrm>
            <a:off x="457200" y="1600200"/>
            <a:ext cx="8229600" cy="4781550"/>
          </a:xfrm>
        </p:spPr>
        <p:txBody>
          <a:bodyPr/>
          <a:lstStyle/>
          <a:p>
            <a:pPr marL="0" indent="0" eaLnBrk="1" hangingPunct="1">
              <a:lnSpc>
                <a:spcPct val="90000"/>
              </a:lnSpc>
              <a:buFont typeface="Arial" charset="0"/>
              <a:buNone/>
            </a:pPr>
            <a:r>
              <a:rPr lang="en-US" sz="2400" dirty="0">
                <a:solidFill>
                  <a:srgbClr val="4B565E"/>
                </a:solidFill>
                <a:latin typeface="Tahoma" pitchFamily="34" charset="0"/>
              </a:rPr>
              <a:t>These are not just things that people should do by themselves. Community groups, services, resources and facilities also play a role in helping people to understand the things they can do for their wellbeing, and supporting people to do them. </a:t>
            </a:r>
          </a:p>
          <a:p>
            <a:pPr marL="0" indent="0" eaLnBrk="1" hangingPunct="1">
              <a:lnSpc>
                <a:spcPct val="90000"/>
              </a:lnSpc>
              <a:buFont typeface="Arial" charset="0"/>
              <a:buNone/>
            </a:pPr>
            <a:endParaRPr lang="en-US" sz="2400" dirty="0">
              <a:solidFill>
                <a:srgbClr val="ED008C"/>
              </a:solidFill>
              <a:latin typeface="Tahoma" pitchFamily="34" charset="0"/>
            </a:endParaRPr>
          </a:p>
        </p:txBody>
      </p:sp>
      <p:sp>
        <p:nvSpPr>
          <p:cNvPr id="5" name="Content Placeholder 6"/>
          <p:cNvSpPr txBox="1">
            <a:spLocks/>
          </p:cNvSpPr>
          <p:nvPr/>
        </p:nvSpPr>
        <p:spPr bwMode="auto">
          <a:xfrm>
            <a:off x="468313" y="3644900"/>
            <a:ext cx="8135937" cy="1800225"/>
          </a:xfrm>
          <a:prstGeom prst="roundRect">
            <a:avLst/>
          </a:prstGeom>
          <a:solidFill>
            <a:schemeClr val="bg1">
              <a:lumMod val="50000"/>
              <a:alpha val="15000"/>
            </a:schemeClr>
          </a:solidFill>
          <a:ln w="25400" cap="flat" cmpd="sng" algn="ctr">
            <a:noFill/>
            <a:prstDash val="solid"/>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charset="0"/>
              <a:buNone/>
              <a:defRPr/>
            </a:pPr>
            <a:r>
              <a:rPr lang="en-GB" sz="3200" dirty="0">
                <a:solidFill>
                  <a:srgbClr val="006600"/>
                </a:solidFill>
                <a:latin typeface="Tahoma" pitchFamily="34" charset="0"/>
              </a:rPr>
              <a:t>What services/activities do you do that promote each of the five ways to wellbeing?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49" name="Picture 4" descr="MIND_2010_154"/>
          <p:cNvPicPr>
            <a:picLocks noChangeAspect="1" noChangeArrowheads="1"/>
          </p:cNvPicPr>
          <p:nvPr/>
        </p:nvPicPr>
        <p:blipFill>
          <a:blip r:embed="rId2"/>
          <a:srcRect/>
          <a:stretch>
            <a:fillRect/>
          </a:stretch>
        </p:blipFill>
        <p:spPr bwMode="auto">
          <a:xfrm>
            <a:off x="0" y="0"/>
            <a:ext cx="9144000" cy="6889750"/>
          </a:xfrm>
          <a:prstGeom prst="rect">
            <a:avLst/>
          </a:prstGeom>
          <a:noFill/>
          <a:ln w="9525">
            <a:noFill/>
            <a:miter lim="800000"/>
            <a:headEnd/>
            <a:tailEnd/>
          </a:ln>
        </p:spPr>
      </p:pic>
      <p:sp>
        <p:nvSpPr>
          <p:cNvPr id="53250" name="Title 1"/>
          <p:cNvSpPr>
            <a:spLocks noGrp="1"/>
          </p:cNvSpPr>
          <p:nvPr>
            <p:ph type="title"/>
          </p:nvPr>
        </p:nvSpPr>
        <p:spPr>
          <a:xfrm>
            <a:off x="468313" y="3500438"/>
            <a:ext cx="8229600" cy="3097212"/>
          </a:xfrm>
        </p:spPr>
        <p:txBody>
          <a:bodyPr/>
          <a:lstStyle/>
          <a:p>
            <a:pPr algn="l" eaLnBrk="1" hangingPunct="1">
              <a:lnSpc>
                <a:spcPct val="90000"/>
              </a:lnSpc>
              <a:spcBef>
                <a:spcPct val="20000"/>
              </a:spcBef>
            </a:pPr>
            <a:r>
              <a:rPr lang="en-US" sz="2400" b="1" dirty="0">
                <a:solidFill>
                  <a:srgbClr val="4B565E"/>
                </a:solidFill>
                <a:latin typeface="Tahoma" pitchFamily="34" charset="0"/>
              </a:rPr>
              <a:t>Here are some ideas of the kind of things you could do to improve wellbeing:</a:t>
            </a:r>
            <a:endParaRPr lang="en-GB" b="1" dirty="0">
              <a:solidFill>
                <a:srgbClr val="4B565E"/>
              </a:solidFill>
              <a:latin typeface="Tahoma"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p:txBody>
          <a:bodyPr/>
          <a:lstStyle/>
          <a:p>
            <a:pPr algn="l" eaLnBrk="1" hangingPunct="1"/>
            <a:r>
              <a:rPr lang="en-US" sz="3600">
                <a:solidFill>
                  <a:srgbClr val="006600"/>
                </a:solidFill>
                <a:latin typeface="Tahoma" pitchFamily="34" charset="0"/>
              </a:rPr>
              <a:t>1.</a:t>
            </a:r>
            <a:r>
              <a:rPr lang="en-US" sz="3600">
                <a:solidFill>
                  <a:srgbClr val="ED008C"/>
                </a:solidFill>
                <a:latin typeface="Tahoma" pitchFamily="34" charset="0"/>
              </a:rPr>
              <a:t> </a:t>
            </a:r>
            <a:r>
              <a:rPr lang="en-US" sz="3600">
                <a:solidFill>
                  <a:srgbClr val="4B565E"/>
                </a:solidFill>
                <a:latin typeface="Tahoma" pitchFamily="34" charset="0"/>
              </a:rPr>
              <a:t>Promote the five ways to wellbeing</a:t>
            </a:r>
            <a:r>
              <a:rPr lang="en-US" sz="3600">
                <a:solidFill>
                  <a:srgbClr val="4B565E"/>
                </a:solidFill>
                <a:latin typeface="AFBattersea-Bold"/>
              </a:rPr>
              <a:t> </a:t>
            </a:r>
            <a:endParaRPr lang="en-GB" sz="3600">
              <a:solidFill>
                <a:srgbClr val="4B565E"/>
              </a:solidFill>
              <a:latin typeface="AFBattersea-Bold"/>
            </a:endParaRPr>
          </a:p>
        </p:txBody>
      </p:sp>
      <p:sp>
        <p:nvSpPr>
          <p:cNvPr id="54274" name="Content Placeholder 2"/>
          <p:cNvSpPr>
            <a:spLocks noGrp="1"/>
          </p:cNvSpPr>
          <p:nvPr>
            <p:ph idx="1"/>
          </p:nvPr>
        </p:nvSpPr>
        <p:spPr>
          <a:xfrm>
            <a:off x="457200" y="1557338"/>
            <a:ext cx="8229600" cy="1079500"/>
          </a:xfrm>
        </p:spPr>
        <p:txBody>
          <a:bodyPr/>
          <a:lstStyle/>
          <a:p>
            <a:pPr marL="0" indent="0" eaLnBrk="1" hangingPunct="1">
              <a:lnSpc>
                <a:spcPct val="80000"/>
              </a:lnSpc>
              <a:buFont typeface="Arial" charset="0"/>
              <a:buNone/>
            </a:pPr>
            <a:r>
              <a:rPr lang="en-US" sz="2600" dirty="0">
                <a:solidFill>
                  <a:srgbClr val="4B565E"/>
                </a:solidFill>
                <a:latin typeface="Tahoma" pitchFamily="34" charset="0"/>
              </a:rPr>
              <a:t>Think about ways you could make the five ways to wellbeing a central part of your school. </a:t>
            </a:r>
          </a:p>
          <a:p>
            <a:pPr marL="0" indent="0" eaLnBrk="1" hangingPunct="1">
              <a:lnSpc>
                <a:spcPct val="80000"/>
              </a:lnSpc>
              <a:buFont typeface="Arial" charset="0"/>
              <a:buNone/>
            </a:pPr>
            <a:endParaRPr lang="en-US" sz="2600" dirty="0">
              <a:solidFill>
                <a:srgbClr val="4B565E"/>
              </a:solidFill>
              <a:latin typeface="Tahoma" pitchFamily="34" charset="0"/>
            </a:endParaRPr>
          </a:p>
          <a:p>
            <a:pPr marL="0" indent="0" eaLnBrk="1" hangingPunct="1">
              <a:lnSpc>
                <a:spcPct val="80000"/>
              </a:lnSpc>
              <a:buFont typeface="Arial" charset="0"/>
              <a:buNone/>
            </a:pPr>
            <a:endParaRPr lang="en-US" sz="2600" dirty="0">
              <a:solidFill>
                <a:srgbClr val="4B565E"/>
              </a:solidFill>
              <a:latin typeface="MetaBookLF-Roman"/>
            </a:endParaRPr>
          </a:p>
        </p:txBody>
      </p:sp>
      <p:sp>
        <p:nvSpPr>
          <p:cNvPr id="4" name="Rounded Rectangle 3"/>
          <p:cNvSpPr/>
          <p:nvPr/>
        </p:nvSpPr>
        <p:spPr>
          <a:xfrm>
            <a:off x="395288" y="2781300"/>
            <a:ext cx="8137525" cy="3313113"/>
          </a:xfrm>
          <a:prstGeom prst="round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a:defRPr/>
            </a:pPr>
            <a:r>
              <a:rPr lang="en-US" sz="2000">
                <a:solidFill>
                  <a:srgbClr val="4B565E"/>
                </a:solidFill>
                <a:latin typeface="Tahoma" pitchFamily="34" charset="0"/>
              </a:rPr>
              <a:t>Could you organise some </a:t>
            </a:r>
            <a:r>
              <a:rPr lang="en-US" sz="2000">
                <a:solidFill>
                  <a:srgbClr val="006600"/>
                </a:solidFill>
                <a:latin typeface="Tahoma" pitchFamily="34" charset="0"/>
              </a:rPr>
              <a:t>physical activities</a:t>
            </a:r>
            <a:r>
              <a:rPr lang="en-US" sz="2000">
                <a:solidFill>
                  <a:srgbClr val="003377"/>
                </a:solidFill>
                <a:latin typeface="Tahoma" pitchFamily="34" charset="0"/>
              </a:rPr>
              <a:t>,</a:t>
            </a:r>
            <a:r>
              <a:rPr lang="en-US" sz="2000">
                <a:solidFill>
                  <a:srgbClr val="4B565E"/>
                </a:solidFill>
                <a:latin typeface="Tahoma" pitchFamily="34" charset="0"/>
              </a:rPr>
              <a:t> like a sports team or walking club, helping people to </a:t>
            </a:r>
            <a:r>
              <a:rPr lang="en-US" sz="2000">
                <a:solidFill>
                  <a:srgbClr val="006600"/>
                </a:solidFill>
                <a:latin typeface="Tahoma" pitchFamily="34" charset="0"/>
              </a:rPr>
              <a:t>be active</a:t>
            </a:r>
            <a:r>
              <a:rPr lang="en-US" sz="2000">
                <a:solidFill>
                  <a:srgbClr val="4B565E"/>
                </a:solidFill>
                <a:latin typeface="Tahoma" pitchFamily="34" charset="0"/>
              </a:rPr>
              <a:t>?</a:t>
            </a:r>
          </a:p>
          <a:p>
            <a:pPr lvl="1">
              <a:buFont typeface="Symbol" pitchFamily="18" charset="2"/>
              <a:buChar char="-"/>
              <a:defRPr/>
            </a:pPr>
            <a:endParaRPr lang="en-US" sz="2000">
              <a:solidFill>
                <a:srgbClr val="4B565E"/>
              </a:solidFill>
              <a:latin typeface="Tahoma" pitchFamily="34" charset="0"/>
            </a:endParaRPr>
          </a:p>
          <a:p>
            <a:pPr lvl="1">
              <a:defRPr/>
            </a:pPr>
            <a:r>
              <a:rPr lang="en-US" sz="2000">
                <a:solidFill>
                  <a:srgbClr val="4B565E"/>
                </a:solidFill>
                <a:latin typeface="Tahoma" pitchFamily="34" charset="0"/>
              </a:rPr>
              <a:t>Could you organise </a:t>
            </a:r>
            <a:r>
              <a:rPr lang="en-US" sz="2000">
                <a:solidFill>
                  <a:srgbClr val="006600"/>
                </a:solidFill>
                <a:latin typeface="Tahoma" pitchFamily="34" charset="0"/>
              </a:rPr>
              <a:t>creative activities</a:t>
            </a:r>
            <a:r>
              <a:rPr lang="en-US" sz="2000">
                <a:solidFill>
                  <a:srgbClr val="ED008C"/>
                </a:solidFill>
                <a:latin typeface="Tahoma" pitchFamily="34" charset="0"/>
              </a:rPr>
              <a:t> </a:t>
            </a:r>
            <a:r>
              <a:rPr lang="en-US" sz="2000">
                <a:solidFill>
                  <a:srgbClr val="4B565E"/>
                </a:solidFill>
                <a:latin typeface="Tahoma" pitchFamily="34" charset="0"/>
              </a:rPr>
              <a:t>that help people </a:t>
            </a:r>
            <a:r>
              <a:rPr lang="en-US" sz="2000">
                <a:solidFill>
                  <a:srgbClr val="006600"/>
                </a:solidFill>
                <a:latin typeface="Tahoma" pitchFamily="34" charset="0"/>
              </a:rPr>
              <a:t>take notice</a:t>
            </a:r>
            <a:r>
              <a:rPr lang="en-US" sz="2000">
                <a:solidFill>
                  <a:srgbClr val="4B565E"/>
                </a:solidFill>
                <a:latin typeface="Tahoma" pitchFamily="34" charset="0"/>
              </a:rPr>
              <a:t> and </a:t>
            </a:r>
            <a:r>
              <a:rPr lang="en-US" sz="2000">
                <a:solidFill>
                  <a:srgbClr val="006600"/>
                </a:solidFill>
                <a:latin typeface="Tahoma" pitchFamily="34" charset="0"/>
              </a:rPr>
              <a:t>learn</a:t>
            </a:r>
            <a:r>
              <a:rPr lang="en-US" sz="2000">
                <a:solidFill>
                  <a:srgbClr val="4B565E"/>
                </a:solidFill>
                <a:latin typeface="Tahoma" pitchFamily="34" charset="0"/>
              </a:rPr>
              <a:t>, perhaps art or cooking classes, or run a book group?</a:t>
            </a:r>
          </a:p>
          <a:p>
            <a:pPr lvl="1">
              <a:buFont typeface="Symbol" pitchFamily="18" charset="2"/>
              <a:buChar char="-"/>
              <a:defRPr/>
            </a:pPr>
            <a:endParaRPr lang="en-US" sz="2000">
              <a:solidFill>
                <a:srgbClr val="4B565E"/>
              </a:solidFill>
              <a:latin typeface="Tahoma" pitchFamily="34" charset="0"/>
            </a:endParaRPr>
          </a:p>
          <a:p>
            <a:pPr lvl="1">
              <a:defRPr/>
            </a:pPr>
            <a:r>
              <a:rPr lang="en-US" sz="2000">
                <a:solidFill>
                  <a:srgbClr val="4B565E"/>
                </a:solidFill>
                <a:latin typeface="Tahoma" pitchFamily="34" charset="0"/>
              </a:rPr>
              <a:t>Could you facilitate opportunities for people to</a:t>
            </a:r>
            <a:r>
              <a:rPr lang="en-US" sz="2000">
                <a:solidFill>
                  <a:srgbClr val="003377"/>
                </a:solidFill>
                <a:latin typeface="Tahoma" pitchFamily="34" charset="0"/>
              </a:rPr>
              <a:t> </a:t>
            </a:r>
            <a:r>
              <a:rPr lang="en-US" sz="2000">
                <a:solidFill>
                  <a:srgbClr val="006600"/>
                </a:solidFill>
                <a:latin typeface="Tahoma" pitchFamily="34" charset="0"/>
              </a:rPr>
              <a:t>give</a:t>
            </a:r>
            <a:r>
              <a:rPr lang="en-US" sz="2000">
                <a:solidFill>
                  <a:srgbClr val="003377"/>
                </a:solidFill>
                <a:latin typeface="Tahoma" pitchFamily="34" charset="0"/>
              </a:rPr>
              <a:t> </a:t>
            </a:r>
            <a:r>
              <a:rPr lang="en-US" sz="2000">
                <a:solidFill>
                  <a:srgbClr val="4B565E"/>
                </a:solidFill>
                <a:latin typeface="Tahoma" pitchFamily="34" charset="0"/>
              </a:rPr>
              <a:t>their time and </a:t>
            </a:r>
            <a:r>
              <a:rPr lang="en-US" sz="2000">
                <a:solidFill>
                  <a:srgbClr val="006600"/>
                </a:solidFill>
                <a:latin typeface="Tahoma" pitchFamily="34" charset="0"/>
              </a:rPr>
              <a:t>volunteer</a:t>
            </a:r>
            <a:r>
              <a:rPr lang="en-US" sz="2000">
                <a:solidFill>
                  <a:srgbClr val="ED008C"/>
                </a:solidFill>
                <a:latin typeface="Tahoma" pitchFamily="34" charset="0"/>
              </a:rPr>
              <a:t> </a:t>
            </a:r>
            <a:r>
              <a:rPr lang="en-US" sz="2000">
                <a:solidFill>
                  <a:srgbClr val="4B565E"/>
                </a:solidFill>
                <a:latin typeface="Tahoma" pitchFamily="34" charset="0"/>
              </a:rPr>
              <a:t>in the community</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1" name="Picture 3" descr="L:\2_Departments\FundComms\Comms\Photography NEW\Stock Photos\senior women.jpg"/>
          <p:cNvPicPr>
            <a:picLocks noChangeAspect="1" noChangeArrowheads="1"/>
          </p:cNvPicPr>
          <p:nvPr/>
        </p:nvPicPr>
        <p:blipFill>
          <a:blip r:embed="rId3"/>
          <a:srcRect l="21664" r="23137"/>
          <a:stretch>
            <a:fillRect/>
          </a:stretch>
        </p:blipFill>
        <p:spPr bwMode="auto">
          <a:xfrm>
            <a:off x="4859338" y="1676400"/>
            <a:ext cx="3997325" cy="4818063"/>
          </a:xfrm>
          <a:prstGeom prst="rect">
            <a:avLst/>
          </a:prstGeom>
          <a:noFill/>
          <a:ln w="9525">
            <a:noFill/>
            <a:miter lim="800000"/>
            <a:headEnd/>
            <a:tailEnd/>
          </a:ln>
        </p:spPr>
      </p:pic>
      <p:sp>
        <p:nvSpPr>
          <p:cNvPr id="56322" name="Title 1"/>
          <p:cNvSpPr>
            <a:spLocks noGrp="1"/>
          </p:cNvSpPr>
          <p:nvPr>
            <p:ph type="title"/>
          </p:nvPr>
        </p:nvSpPr>
        <p:spPr>
          <a:xfrm>
            <a:off x="179388" y="115888"/>
            <a:ext cx="8785225" cy="1301750"/>
          </a:xfrm>
        </p:spPr>
        <p:txBody>
          <a:bodyPr/>
          <a:lstStyle/>
          <a:p>
            <a:pPr eaLnBrk="1" hangingPunct="1"/>
            <a:r>
              <a:rPr lang="en-US" sz="3600">
                <a:solidFill>
                  <a:srgbClr val="006600"/>
                </a:solidFill>
                <a:latin typeface="AFBattersea-Bold"/>
              </a:rPr>
              <a:t>2.</a:t>
            </a:r>
            <a:r>
              <a:rPr lang="en-US" sz="3600">
                <a:solidFill>
                  <a:srgbClr val="ED008C"/>
                </a:solidFill>
                <a:latin typeface="AFBattersea-Bold"/>
              </a:rPr>
              <a:t> </a:t>
            </a:r>
            <a:r>
              <a:rPr lang="en-US" sz="3600">
                <a:solidFill>
                  <a:srgbClr val="4B565E"/>
                </a:solidFill>
                <a:latin typeface="Tahoma" pitchFamily="34" charset="0"/>
              </a:rPr>
              <a:t>Improve opportunities for social connection</a:t>
            </a:r>
            <a:endParaRPr lang="en-GB" sz="3600">
              <a:solidFill>
                <a:srgbClr val="4B565E"/>
              </a:solidFill>
              <a:latin typeface="Tahoma" pitchFamily="34" charset="0"/>
            </a:endParaRPr>
          </a:p>
        </p:txBody>
      </p:sp>
      <p:sp>
        <p:nvSpPr>
          <p:cNvPr id="56323" name="Content Placeholder 2"/>
          <p:cNvSpPr>
            <a:spLocks noGrp="1"/>
          </p:cNvSpPr>
          <p:nvPr>
            <p:ph idx="1"/>
          </p:nvPr>
        </p:nvSpPr>
        <p:spPr>
          <a:xfrm>
            <a:off x="442913" y="1773238"/>
            <a:ext cx="4432300" cy="935037"/>
          </a:xfrm>
        </p:spPr>
        <p:txBody>
          <a:bodyPr/>
          <a:lstStyle/>
          <a:p>
            <a:pPr marL="0" indent="0" eaLnBrk="1" hangingPunct="1">
              <a:buFont typeface="Arial" charset="0"/>
              <a:buNone/>
            </a:pPr>
            <a:r>
              <a:rPr lang="en-US" sz="2000">
                <a:solidFill>
                  <a:srgbClr val="4B565E"/>
                </a:solidFill>
                <a:latin typeface="Tahoma" pitchFamily="34" charset="0"/>
              </a:rPr>
              <a:t>Can you do more to bring people together in the work that you so, helping them to build more social connections?</a:t>
            </a:r>
          </a:p>
          <a:p>
            <a:pPr marL="0" indent="0" eaLnBrk="1" hangingPunct="1">
              <a:buFont typeface="Arial" charset="0"/>
              <a:buNone/>
            </a:pPr>
            <a:endParaRPr lang="en-US" sz="2000">
              <a:solidFill>
                <a:srgbClr val="4B565E"/>
              </a:solidFill>
              <a:latin typeface="MetaBookLF-Roman"/>
            </a:endParaRPr>
          </a:p>
        </p:txBody>
      </p:sp>
      <p:sp>
        <p:nvSpPr>
          <p:cNvPr id="6" name="Rounded Rectangle 5"/>
          <p:cNvSpPr/>
          <p:nvPr/>
        </p:nvSpPr>
        <p:spPr>
          <a:xfrm>
            <a:off x="323850" y="3286125"/>
            <a:ext cx="4248150" cy="2519363"/>
          </a:xfrm>
          <a:prstGeom prst="roundRect">
            <a:avLst/>
          </a:prstGeom>
          <a:solidFill>
            <a:schemeClr val="bg1">
              <a:lumMod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a:solidFill>
                  <a:srgbClr val="4B565E"/>
                </a:solidFill>
                <a:latin typeface="MetaBookLF-Roman"/>
              </a:rPr>
              <a:t>Could you provide a </a:t>
            </a:r>
            <a:r>
              <a:rPr lang="en-US" sz="2000">
                <a:solidFill>
                  <a:srgbClr val="006600"/>
                </a:solidFill>
                <a:latin typeface="MetaBookLF-Roman"/>
              </a:rPr>
              <a:t>befriending service</a:t>
            </a:r>
            <a:r>
              <a:rPr lang="en-US" sz="2000">
                <a:solidFill>
                  <a:srgbClr val="ED008C"/>
                </a:solidFill>
                <a:latin typeface="MetaBookLF-Roman"/>
              </a:rPr>
              <a:t> </a:t>
            </a:r>
            <a:r>
              <a:rPr lang="en-US" sz="2000">
                <a:solidFill>
                  <a:srgbClr val="4B565E"/>
                </a:solidFill>
                <a:latin typeface="MetaBookLF-Roman"/>
              </a:rPr>
              <a:t>for the most isolated people in your community?</a:t>
            </a:r>
          </a:p>
          <a:p>
            <a:pPr algn="ctr">
              <a:defRPr/>
            </a:pPr>
            <a:endParaRPr lang="en-US" sz="2000">
              <a:solidFill>
                <a:srgbClr val="FFFFFF"/>
              </a:solidFill>
              <a:latin typeface="MetaBookLF-Roman"/>
            </a:endParaRPr>
          </a:p>
          <a:p>
            <a:pPr algn="ctr">
              <a:defRPr/>
            </a:pPr>
            <a:r>
              <a:rPr lang="en-US" sz="2000">
                <a:solidFill>
                  <a:srgbClr val="4B565E"/>
                </a:solidFill>
                <a:latin typeface="MetaBookLF-Roman"/>
              </a:rPr>
              <a:t>Could you facilitate </a:t>
            </a:r>
            <a:r>
              <a:rPr lang="en-US" sz="2000">
                <a:solidFill>
                  <a:srgbClr val="006600"/>
                </a:solidFill>
                <a:latin typeface="MetaBookLF-Roman"/>
              </a:rPr>
              <a:t>peer support groups</a:t>
            </a:r>
            <a:r>
              <a:rPr lang="en-US" sz="2000">
                <a:solidFill>
                  <a:srgbClr val="ED008C"/>
                </a:solidFill>
                <a:latin typeface="MetaBookLF-Roman"/>
              </a:rPr>
              <a:t> </a:t>
            </a:r>
            <a:r>
              <a:rPr lang="en-US" sz="2000">
                <a:solidFill>
                  <a:srgbClr val="4B565E"/>
                </a:solidFill>
                <a:latin typeface="MetaBookLF-Roman"/>
              </a:rPr>
              <a:t>for people with similar life experiences to come together?</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p:cNvSpPr>
            <a:spLocks noGrp="1"/>
          </p:cNvSpPr>
          <p:nvPr>
            <p:ph type="title"/>
          </p:nvPr>
        </p:nvSpPr>
        <p:spPr/>
        <p:txBody>
          <a:bodyPr/>
          <a:lstStyle/>
          <a:p>
            <a:pPr eaLnBrk="1" hangingPunct="1"/>
            <a:r>
              <a:rPr lang="en-US" sz="3600">
                <a:solidFill>
                  <a:srgbClr val="006600"/>
                </a:solidFill>
                <a:latin typeface="Tahoma" pitchFamily="34" charset="0"/>
              </a:rPr>
              <a:t>3.</a:t>
            </a:r>
            <a:r>
              <a:rPr lang="en-US" sz="3600">
                <a:solidFill>
                  <a:srgbClr val="ED008C"/>
                </a:solidFill>
                <a:latin typeface="Tahoma" pitchFamily="34" charset="0"/>
              </a:rPr>
              <a:t> </a:t>
            </a:r>
            <a:r>
              <a:rPr lang="en-US" sz="3600">
                <a:solidFill>
                  <a:srgbClr val="4B565E"/>
                </a:solidFill>
                <a:latin typeface="Tahoma" pitchFamily="34" charset="0"/>
              </a:rPr>
              <a:t>Raise awareness of mental health, wellbeing and resilience</a:t>
            </a:r>
            <a:endParaRPr lang="en-GB" sz="3600">
              <a:solidFill>
                <a:srgbClr val="4B565E"/>
              </a:solidFill>
              <a:latin typeface="Tahoma" pitchFamily="34" charset="0"/>
            </a:endParaRPr>
          </a:p>
        </p:txBody>
      </p:sp>
      <p:sp>
        <p:nvSpPr>
          <p:cNvPr id="58370" name="Content Placeholder 2"/>
          <p:cNvSpPr>
            <a:spLocks noGrp="1"/>
          </p:cNvSpPr>
          <p:nvPr>
            <p:ph idx="1"/>
          </p:nvPr>
        </p:nvSpPr>
        <p:spPr>
          <a:xfrm>
            <a:off x="395288" y="2133600"/>
            <a:ext cx="3683000" cy="3095625"/>
          </a:xfrm>
        </p:spPr>
        <p:txBody>
          <a:bodyPr/>
          <a:lstStyle/>
          <a:p>
            <a:pPr marL="0" indent="0" eaLnBrk="1" hangingPunct="1">
              <a:lnSpc>
                <a:spcPct val="80000"/>
              </a:lnSpc>
              <a:buFont typeface="Arial" charset="0"/>
              <a:buNone/>
            </a:pPr>
            <a:endParaRPr lang="en-US" sz="1800">
              <a:solidFill>
                <a:srgbClr val="4B565E"/>
              </a:solidFill>
              <a:latin typeface="Tahoma" pitchFamily="34" charset="0"/>
            </a:endParaRPr>
          </a:p>
          <a:p>
            <a:pPr marL="0" indent="0" eaLnBrk="1" hangingPunct="1">
              <a:lnSpc>
                <a:spcPct val="80000"/>
              </a:lnSpc>
              <a:buFont typeface="Arial" charset="0"/>
              <a:buNone/>
            </a:pPr>
            <a:r>
              <a:rPr lang="en-US" sz="1800">
                <a:solidFill>
                  <a:srgbClr val="4B565E"/>
                </a:solidFill>
                <a:latin typeface="Tahoma" pitchFamily="34" charset="0"/>
              </a:rPr>
              <a:t>Lots of people don’t feel confident talking about mental health and wellbeing or know enough about what they can do to help. </a:t>
            </a:r>
          </a:p>
          <a:p>
            <a:pPr marL="0" indent="0" eaLnBrk="1" hangingPunct="1">
              <a:lnSpc>
                <a:spcPct val="80000"/>
              </a:lnSpc>
              <a:buFont typeface="Arial" charset="0"/>
              <a:buNone/>
            </a:pPr>
            <a:endParaRPr lang="en-US" sz="1800">
              <a:solidFill>
                <a:srgbClr val="4B565E"/>
              </a:solidFill>
              <a:latin typeface="Tahoma" pitchFamily="34" charset="0"/>
            </a:endParaRPr>
          </a:p>
          <a:p>
            <a:pPr marL="0" indent="0" eaLnBrk="1" hangingPunct="1">
              <a:lnSpc>
                <a:spcPct val="80000"/>
              </a:lnSpc>
              <a:buFont typeface="Arial" charset="0"/>
              <a:buNone/>
            </a:pPr>
            <a:r>
              <a:rPr lang="en-US" sz="1800">
                <a:solidFill>
                  <a:srgbClr val="003377"/>
                </a:solidFill>
                <a:latin typeface="Tahoma" pitchFamily="34" charset="0"/>
              </a:rPr>
              <a:t>Raising awareness</a:t>
            </a:r>
            <a:r>
              <a:rPr lang="en-US" sz="1800">
                <a:solidFill>
                  <a:srgbClr val="ED008C"/>
                </a:solidFill>
                <a:latin typeface="Tahoma" pitchFamily="34" charset="0"/>
              </a:rPr>
              <a:t> </a:t>
            </a:r>
            <a:r>
              <a:rPr lang="en-US" sz="1800">
                <a:solidFill>
                  <a:srgbClr val="4B565E"/>
                </a:solidFill>
                <a:latin typeface="Tahoma" pitchFamily="34" charset="0"/>
              </a:rPr>
              <a:t>about mental health can be an important step in making every contact we have with someone in the local community count for wellbeing. </a:t>
            </a:r>
          </a:p>
          <a:p>
            <a:pPr marL="0" indent="0" eaLnBrk="1" hangingPunct="1">
              <a:lnSpc>
                <a:spcPct val="80000"/>
              </a:lnSpc>
              <a:buFont typeface="Arial" charset="0"/>
              <a:buNone/>
            </a:pPr>
            <a:endParaRPr lang="en-US" sz="1800">
              <a:solidFill>
                <a:srgbClr val="4B565E"/>
              </a:solidFill>
              <a:latin typeface="Tahoma" pitchFamily="34" charset="0"/>
            </a:endParaRPr>
          </a:p>
          <a:p>
            <a:pPr marL="0" indent="0" eaLnBrk="1" hangingPunct="1">
              <a:lnSpc>
                <a:spcPct val="80000"/>
              </a:lnSpc>
              <a:buFont typeface="Arial" charset="0"/>
              <a:buNone/>
            </a:pPr>
            <a:endParaRPr lang="en-US" sz="1800">
              <a:solidFill>
                <a:srgbClr val="4B565E"/>
              </a:solidFill>
              <a:latin typeface="MetaBookLF-Roman"/>
            </a:endParaRPr>
          </a:p>
          <a:p>
            <a:pPr marL="0" indent="0" eaLnBrk="1" hangingPunct="1">
              <a:lnSpc>
                <a:spcPct val="80000"/>
              </a:lnSpc>
              <a:buFont typeface="Symbol" pitchFamily="18" charset="2"/>
              <a:buChar char="-"/>
            </a:pPr>
            <a:endParaRPr lang="en-US" sz="1800">
              <a:solidFill>
                <a:srgbClr val="4B565E"/>
              </a:solidFill>
              <a:latin typeface="MetaBookLF-Roman"/>
            </a:endParaRPr>
          </a:p>
          <a:p>
            <a:pPr marL="0" indent="0" eaLnBrk="1" hangingPunct="1">
              <a:lnSpc>
                <a:spcPct val="80000"/>
              </a:lnSpc>
              <a:buFont typeface="Arial" charset="0"/>
              <a:buNone/>
            </a:pPr>
            <a:endParaRPr lang="en-GB" sz="1800"/>
          </a:p>
        </p:txBody>
      </p:sp>
      <p:pic>
        <p:nvPicPr>
          <p:cNvPr id="58371" name="Picture 6" descr="7249316920_d03826cca5_b"/>
          <p:cNvPicPr>
            <a:picLocks noChangeAspect="1" noChangeArrowheads="1"/>
          </p:cNvPicPr>
          <p:nvPr/>
        </p:nvPicPr>
        <p:blipFill>
          <a:blip r:embed="rId3"/>
          <a:srcRect/>
          <a:stretch>
            <a:fillRect/>
          </a:stretch>
        </p:blipFill>
        <p:spPr bwMode="auto">
          <a:xfrm>
            <a:off x="4356100" y="2205038"/>
            <a:ext cx="4462463" cy="2978150"/>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p:cNvSpPr>
            <a:spLocks noGrp="1"/>
          </p:cNvSpPr>
          <p:nvPr>
            <p:ph type="title"/>
          </p:nvPr>
        </p:nvSpPr>
        <p:spPr/>
        <p:txBody>
          <a:bodyPr/>
          <a:lstStyle/>
          <a:p>
            <a:pPr eaLnBrk="1" hangingPunct="1"/>
            <a:r>
              <a:rPr lang="en-US" sz="3600" dirty="0">
                <a:solidFill>
                  <a:srgbClr val="006600"/>
                </a:solidFill>
                <a:latin typeface="Tahoma" pitchFamily="34" charset="0"/>
              </a:rPr>
              <a:t>6.</a:t>
            </a:r>
            <a:r>
              <a:rPr lang="en-US" sz="3600" dirty="0">
                <a:solidFill>
                  <a:srgbClr val="ED008C"/>
                </a:solidFill>
                <a:latin typeface="Tahoma" pitchFamily="34" charset="0"/>
              </a:rPr>
              <a:t> </a:t>
            </a:r>
            <a:r>
              <a:rPr lang="en-US" sz="3600" dirty="0">
                <a:solidFill>
                  <a:srgbClr val="4B565E"/>
                </a:solidFill>
                <a:latin typeface="Tahoma" pitchFamily="34" charset="0"/>
              </a:rPr>
              <a:t>Connect with other schools/colleges</a:t>
            </a:r>
            <a:endParaRPr lang="en-GB" sz="3600" dirty="0">
              <a:solidFill>
                <a:srgbClr val="4B565E"/>
              </a:solidFill>
              <a:latin typeface="Tahoma" pitchFamily="34" charset="0"/>
            </a:endParaRPr>
          </a:p>
        </p:txBody>
      </p:sp>
      <p:sp>
        <p:nvSpPr>
          <p:cNvPr id="64514" name="Content Placeholder 2"/>
          <p:cNvSpPr>
            <a:spLocks noGrp="1"/>
          </p:cNvSpPr>
          <p:nvPr>
            <p:ph idx="1"/>
          </p:nvPr>
        </p:nvSpPr>
        <p:spPr>
          <a:xfrm>
            <a:off x="539750" y="2276475"/>
            <a:ext cx="3333750" cy="3878263"/>
          </a:xfrm>
        </p:spPr>
        <p:txBody>
          <a:bodyPr/>
          <a:lstStyle/>
          <a:p>
            <a:pPr marL="0" indent="0" eaLnBrk="1" hangingPunct="1">
              <a:buFont typeface="Arial" charset="0"/>
              <a:buNone/>
            </a:pPr>
            <a:r>
              <a:rPr lang="en-US" sz="2900" dirty="0">
                <a:solidFill>
                  <a:srgbClr val="4B565E"/>
                </a:solidFill>
                <a:latin typeface="Tahoma" pitchFamily="34" charset="0"/>
              </a:rPr>
              <a:t>Consider ways you could </a:t>
            </a:r>
            <a:r>
              <a:rPr lang="en-US" sz="2900" dirty="0">
                <a:solidFill>
                  <a:srgbClr val="006600"/>
                </a:solidFill>
                <a:latin typeface="Tahoma" pitchFamily="34" charset="0"/>
              </a:rPr>
              <a:t>work together</a:t>
            </a:r>
            <a:r>
              <a:rPr lang="en-US" sz="2900" dirty="0">
                <a:solidFill>
                  <a:srgbClr val="ED008C"/>
                </a:solidFill>
                <a:latin typeface="Tahoma" pitchFamily="34" charset="0"/>
              </a:rPr>
              <a:t> </a:t>
            </a:r>
            <a:r>
              <a:rPr lang="en-US" sz="2900" dirty="0">
                <a:solidFill>
                  <a:srgbClr val="4B565E"/>
                </a:solidFill>
                <a:latin typeface="Tahoma" pitchFamily="34" charset="0"/>
              </a:rPr>
              <a:t>with other schools/colleges in the community to improve wellbeing.</a:t>
            </a:r>
            <a:r>
              <a:rPr lang="en-US" sz="2900" dirty="0">
                <a:solidFill>
                  <a:srgbClr val="4B565E"/>
                </a:solidFill>
                <a:latin typeface="MetaBookLF-Roman"/>
              </a:rPr>
              <a:t> </a:t>
            </a:r>
          </a:p>
          <a:p>
            <a:pPr marL="0" indent="0" eaLnBrk="1" hangingPunct="1">
              <a:buFont typeface="Arial" charset="0"/>
              <a:buNone/>
            </a:pPr>
            <a:endParaRPr lang="en-US" sz="2800" dirty="0">
              <a:solidFill>
                <a:srgbClr val="4B565E"/>
              </a:solidFill>
              <a:latin typeface="MetaBookLF-Roman"/>
            </a:endParaRPr>
          </a:p>
          <a:p>
            <a:pPr marL="0" indent="0" eaLnBrk="1" hangingPunct="1">
              <a:buFont typeface="Arial" charset="0"/>
              <a:buNone/>
            </a:pPr>
            <a:endParaRPr lang="en-GB" dirty="0"/>
          </a:p>
        </p:txBody>
      </p:sp>
      <p:pic>
        <p:nvPicPr>
          <p:cNvPr id="64515" name="Picture 2"/>
          <p:cNvPicPr>
            <a:picLocks noChangeAspect="1" noChangeArrowheads="1"/>
          </p:cNvPicPr>
          <p:nvPr/>
        </p:nvPicPr>
        <p:blipFill>
          <a:blip r:embed="rId3"/>
          <a:srcRect/>
          <a:stretch>
            <a:fillRect/>
          </a:stretch>
        </p:blipFill>
        <p:spPr bwMode="auto">
          <a:xfrm>
            <a:off x="4067175" y="2133600"/>
            <a:ext cx="4826000" cy="3217863"/>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09" name="Picture 6" descr="IMG_8801"/>
          <p:cNvPicPr>
            <a:picLocks noChangeAspect="1" noChangeArrowheads="1"/>
          </p:cNvPicPr>
          <p:nvPr/>
        </p:nvPicPr>
        <p:blipFill>
          <a:blip r:embed="rId3"/>
          <a:srcRect/>
          <a:stretch>
            <a:fillRect/>
          </a:stretch>
        </p:blipFill>
        <p:spPr bwMode="auto">
          <a:xfrm>
            <a:off x="0" y="17463"/>
            <a:ext cx="9144000" cy="6840537"/>
          </a:xfrm>
          <a:prstGeom prst="rect">
            <a:avLst/>
          </a:prstGeom>
          <a:noFill/>
          <a:ln w="9525">
            <a:noFill/>
            <a:miter lim="800000"/>
            <a:headEnd/>
            <a:tailEnd/>
          </a:ln>
        </p:spPr>
      </p:pic>
      <p:sp>
        <p:nvSpPr>
          <p:cNvPr id="68610" name="Title 1"/>
          <p:cNvSpPr>
            <a:spLocks noGrp="1"/>
          </p:cNvSpPr>
          <p:nvPr>
            <p:ph type="title"/>
          </p:nvPr>
        </p:nvSpPr>
        <p:spPr>
          <a:xfrm>
            <a:off x="179388" y="274638"/>
            <a:ext cx="4248150" cy="1143000"/>
          </a:xfrm>
        </p:spPr>
        <p:txBody>
          <a:bodyPr/>
          <a:lstStyle/>
          <a:p>
            <a:pPr eaLnBrk="1" hangingPunct="1"/>
            <a:r>
              <a:rPr lang="en-GB" sz="3600">
                <a:solidFill>
                  <a:srgbClr val="006600"/>
                </a:solidFill>
                <a:latin typeface="Tahoma" pitchFamily="34" charset="0"/>
              </a:rPr>
              <a:t>Recognising mental health problems</a:t>
            </a:r>
            <a:endParaRPr lang="en-GB">
              <a:solidFill>
                <a:srgbClr val="006600"/>
              </a:solidFill>
              <a:latin typeface="Tahoma" pitchFamily="34" charset="0"/>
            </a:endParaRPr>
          </a:p>
        </p:txBody>
      </p:sp>
      <p:sp>
        <p:nvSpPr>
          <p:cNvPr id="68611" name="Content Placeholder 2"/>
          <p:cNvSpPr>
            <a:spLocks noGrp="1"/>
          </p:cNvSpPr>
          <p:nvPr>
            <p:ph idx="1"/>
          </p:nvPr>
        </p:nvSpPr>
        <p:spPr>
          <a:xfrm>
            <a:off x="323850" y="1671638"/>
            <a:ext cx="4176713" cy="4781550"/>
          </a:xfrm>
        </p:spPr>
        <p:txBody>
          <a:bodyPr/>
          <a:lstStyle/>
          <a:p>
            <a:pPr marL="0" indent="0" eaLnBrk="1" hangingPunct="1">
              <a:lnSpc>
                <a:spcPct val="80000"/>
              </a:lnSpc>
              <a:buFont typeface="Arial" charset="0"/>
              <a:buNone/>
            </a:pPr>
            <a:r>
              <a:rPr lang="en-US" sz="2700" dirty="0">
                <a:solidFill>
                  <a:srgbClr val="4B565E"/>
                </a:solidFill>
                <a:latin typeface="Tahoma" pitchFamily="34" charset="0"/>
              </a:rPr>
              <a:t>You may come across people who you think might be experiencing more than just low wellbeing, but may be developing a mental health problem. </a:t>
            </a:r>
          </a:p>
          <a:p>
            <a:pPr marL="0" indent="0" eaLnBrk="1" hangingPunct="1">
              <a:lnSpc>
                <a:spcPct val="80000"/>
              </a:lnSpc>
              <a:buFont typeface="Arial" charset="0"/>
              <a:buNone/>
            </a:pPr>
            <a:endParaRPr lang="en-US" sz="2700" dirty="0">
              <a:solidFill>
                <a:srgbClr val="4B565E"/>
              </a:solidFill>
              <a:latin typeface="Tahoma" pitchFamily="34" charset="0"/>
            </a:endParaRPr>
          </a:p>
          <a:p>
            <a:pPr marL="0" indent="0" eaLnBrk="1" hangingPunct="1">
              <a:lnSpc>
                <a:spcPct val="80000"/>
              </a:lnSpc>
              <a:buFont typeface="Arial" charset="0"/>
              <a:buNone/>
            </a:pPr>
            <a:r>
              <a:rPr lang="en-US" sz="2700" dirty="0">
                <a:solidFill>
                  <a:srgbClr val="4B565E"/>
                </a:solidFill>
                <a:latin typeface="Tahoma" pitchFamily="34" charset="0"/>
              </a:rPr>
              <a:t>The first signs of mental health problems will differ from person to person and are not always easy to spot. </a:t>
            </a:r>
          </a:p>
          <a:p>
            <a:pPr marL="0" indent="0" eaLnBrk="1" hangingPunct="1">
              <a:lnSpc>
                <a:spcPct val="80000"/>
              </a:lnSpc>
              <a:buFont typeface="Symbol" pitchFamily="18" charset="2"/>
              <a:buChar char="-"/>
            </a:pPr>
            <a:endParaRPr lang="en-US" sz="2700" dirty="0">
              <a:solidFill>
                <a:srgbClr val="4B565E"/>
              </a:solidFill>
              <a:latin typeface="Tahoma" pitchFamily="34" charset="0"/>
            </a:endParaRPr>
          </a:p>
          <a:p>
            <a:pPr marL="0" indent="0" eaLnBrk="1" hangingPunct="1">
              <a:lnSpc>
                <a:spcPct val="80000"/>
              </a:lnSpc>
            </a:pPr>
            <a:endParaRPr lang="en-GB" sz="27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le 1"/>
          <p:cNvSpPr>
            <a:spLocks noGrp="1"/>
          </p:cNvSpPr>
          <p:nvPr>
            <p:ph type="title"/>
          </p:nvPr>
        </p:nvSpPr>
        <p:spPr>
          <a:xfrm>
            <a:off x="463550" y="276225"/>
            <a:ext cx="8229600" cy="1603375"/>
          </a:xfrm>
        </p:spPr>
        <p:txBody>
          <a:bodyPr/>
          <a:lstStyle/>
          <a:p>
            <a:pPr algn="l" eaLnBrk="1" hangingPunct="1"/>
            <a:r>
              <a:rPr lang="en-US" sz="3200">
                <a:solidFill>
                  <a:srgbClr val="006600"/>
                </a:solidFill>
                <a:latin typeface="Tahoma" pitchFamily="34" charset="0"/>
              </a:rPr>
              <a:t>Some common early signs of a mental health problem that you may notice in someone include:</a:t>
            </a:r>
            <a:endParaRPr lang="en-GB" sz="6600">
              <a:solidFill>
                <a:srgbClr val="006600"/>
              </a:solidFill>
              <a:latin typeface="Tahoma" pitchFamily="34" charset="0"/>
            </a:endParaRPr>
          </a:p>
        </p:txBody>
      </p:sp>
      <p:sp>
        <p:nvSpPr>
          <p:cNvPr id="70658" name="TextBox 2"/>
          <p:cNvSpPr txBox="1">
            <a:spLocks noChangeArrowheads="1"/>
          </p:cNvSpPr>
          <p:nvPr/>
        </p:nvSpPr>
        <p:spPr bwMode="auto">
          <a:xfrm>
            <a:off x="679450" y="2668588"/>
            <a:ext cx="1655763" cy="368300"/>
          </a:xfrm>
          <a:prstGeom prst="rect">
            <a:avLst/>
          </a:prstGeom>
          <a:noFill/>
          <a:ln w="9525">
            <a:noFill/>
            <a:miter lim="800000"/>
            <a:headEnd/>
            <a:tailEnd/>
          </a:ln>
        </p:spPr>
        <p:txBody>
          <a:bodyPr>
            <a:spAutoFit/>
          </a:bodyPr>
          <a:lstStyle/>
          <a:p>
            <a:r>
              <a:rPr lang="en-GB">
                <a:solidFill>
                  <a:srgbClr val="4B565E"/>
                </a:solidFill>
                <a:latin typeface="Tahoma" pitchFamily="34" charset="0"/>
              </a:rPr>
              <a:t>Being on edge</a:t>
            </a:r>
          </a:p>
        </p:txBody>
      </p:sp>
      <p:sp>
        <p:nvSpPr>
          <p:cNvPr id="70659" name="TextBox 4"/>
          <p:cNvSpPr txBox="1">
            <a:spLocks noChangeArrowheads="1"/>
          </p:cNvSpPr>
          <p:nvPr/>
        </p:nvSpPr>
        <p:spPr bwMode="auto">
          <a:xfrm>
            <a:off x="2401888" y="3632200"/>
            <a:ext cx="1868487" cy="368300"/>
          </a:xfrm>
          <a:prstGeom prst="rect">
            <a:avLst/>
          </a:prstGeom>
          <a:noFill/>
          <a:ln w="9525">
            <a:noFill/>
            <a:miter lim="800000"/>
            <a:headEnd/>
            <a:tailEnd/>
          </a:ln>
        </p:spPr>
        <p:txBody>
          <a:bodyPr>
            <a:spAutoFit/>
          </a:bodyPr>
          <a:lstStyle/>
          <a:p>
            <a:r>
              <a:rPr lang="en-GB" b="1">
                <a:solidFill>
                  <a:srgbClr val="4B565E"/>
                </a:solidFill>
                <a:latin typeface="Tahoma" pitchFamily="34" charset="0"/>
              </a:rPr>
              <a:t>Restlessness</a:t>
            </a:r>
          </a:p>
        </p:txBody>
      </p:sp>
      <p:sp>
        <p:nvSpPr>
          <p:cNvPr id="70660" name="TextBox 27"/>
          <p:cNvSpPr txBox="1">
            <a:spLocks noChangeArrowheads="1"/>
          </p:cNvSpPr>
          <p:nvPr/>
        </p:nvSpPr>
        <p:spPr bwMode="auto">
          <a:xfrm>
            <a:off x="4075113" y="1989138"/>
            <a:ext cx="2297112" cy="581025"/>
          </a:xfrm>
          <a:prstGeom prst="rect">
            <a:avLst/>
          </a:prstGeom>
          <a:noFill/>
          <a:ln w="9525">
            <a:noFill/>
            <a:miter lim="800000"/>
            <a:headEnd/>
            <a:tailEnd/>
          </a:ln>
        </p:spPr>
        <p:txBody>
          <a:bodyPr>
            <a:spAutoFit/>
          </a:bodyPr>
          <a:lstStyle/>
          <a:p>
            <a:r>
              <a:rPr lang="en-GB" sz="1600" b="1">
                <a:solidFill>
                  <a:srgbClr val="4B565E"/>
                </a:solidFill>
                <a:latin typeface="Tahoma" pitchFamily="34" charset="0"/>
              </a:rPr>
              <a:t>Increasingly anxious</a:t>
            </a:r>
          </a:p>
        </p:txBody>
      </p:sp>
      <p:sp>
        <p:nvSpPr>
          <p:cNvPr id="70661" name="TextBox 28"/>
          <p:cNvSpPr txBox="1">
            <a:spLocks noChangeArrowheads="1"/>
          </p:cNvSpPr>
          <p:nvPr/>
        </p:nvSpPr>
        <p:spPr bwMode="auto">
          <a:xfrm>
            <a:off x="1573213" y="2162175"/>
            <a:ext cx="2374900" cy="368300"/>
          </a:xfrm>
          <a:prstGeom prst="rect">
            <a:avLst/>
          </a:prstGeom>
          <a:noFill/>
          <a:ln w="9525">
            <a:noFill/>
            <a:miter lim="800000"/>
            <a:headEnd/>
            <a:tailEnd/>
          </a:ln>
        </p:spPr>
        <p:txBody>
          <a:bodyPr>
            <a:spAutoFit/>
          </a:bodyPr>
          <a:lstStyle/>
          <a:p>
            <a:r>
              <a:rPr lang="en-GB">
                <a:solidFill>
                  <a:srgbClr val="4B565E"/>
                </a:solidFill>
                <a:latin typeface="Tahoma" pitchFamily="34" charset="0"/>
              </a:rPr>
              <a:t>Poor motivation</a:t>
            </a:r>
          </a:p>
        </p:txBody>
      </p:sp>
      <p:sp>
        <p:nvSpPr>
          <p:cNvPr id="70662" name="TextBox 29"/>
          <p:cNvSpPr txBox="1">
            <a:spLocks noChangeArrowheads="1"/>
          </p:cNvSpPr>
          <p:nvPr/>
        </p:nvSpPr>
        <p:spPr bwMode="auto">
          <a:xfrm>
            <a:off x="2627313" y="5876925"/>
            <a:ext cx="2160587" cy="366713"/>
          </a:xfrm>
          <a:prstGeom prst="rect">
            <a:avLst/>
          </a:prstGeom>
          <a:noFill/>
          <a:ln w="9525">
            <a:noFill/>
            <a:miter lim="800000"/>
            <a:headEnd/>
            <a:tailEnd/>
          </a:ln>
        </p:spPr>
        <p:txBody>
          <a:bodyPr>
            <a:spAutoFit/>
          </a:bodyPr>
          <a:lstStyle/>
          <a:p>
            <a:r>
              <a:rPr lang="en-GB">
                <a:solidFill>
                  <a:srgbClr val="4B565E"/>
                </a:solidFill>
                <a:latin typeface="Tahoma" pitchFamily="34" charset="0"/>
              </a:rPr>
              <a:t>Poor concentration</a:t>
            </a:r>
          </a:p>
        </p:txBody>
      </p:sp>
      <p:sp>
        <p:nvSpPr>
          <p:cNvPr id="70663" name="TextBox 30"/>
          <p:cNvSpPr txBox="1">
            <a:spLocks noChangeArrowheads="1"/>
          </p:cNvSpPr>
          <p:nvPr/>
        </p:nvSpPr>
        <p:spPr bwMode="auto">
          <a:xfrm>
            <a:off x="4440238" y="3576638"/>
            <a:ext cx="1655762" cy="338137"/>
          </a:xfrm>
          <a:prstGeom prst="rect">
            <a:avLst/>
          </a:prstGeom>
          <a:noFill/>
          <a:ln w="9525">
            <a:noFill/>
            <a:miter lim="800000"/>
            <a:headEnd/>
            <a:tailEnd/>
          </a:ln>
        </p:spPr>
        <p:txBody>
          <a:bodyPr>
            <a:spAutoFit/>
          </a:bodyPr>
          <a:lstStyle/>
          <a:p>
            <a:r>
              <a:rPr lang="en-GB" sz="1600">
                <a:solidFill>
                  <a:srgbClr val="4B565E"/>
                </a:solidFill>
                <a:latin typeface="Tahoma" pitchFamily="34" charset="0"/>
              </a:rPr>
              <a:t>Unresponsive</a:t>
            </a:r>
          </a:p>
        </p:txBody>
      </p:sp>
      <p:sp>
        <p:nvSpPr>
          <p:cNvPr id="70664" name="TextBox 31"/>
          <p:cNvSpPr txBox="1">
            <a:spLocks noChangeArrowheads="1"/>
          </p:cNvSpPr>
          <p:nvPr/>
        </p:nvSpPr>
        <p:spPr bwMode="auto">
          <a:xfrm>
            <a:off x="6851650" y="2414588"/>
            <a:ext cx="1979613" cy="368300"/>
          </a:xfrm>
          <a:prstGeom prst="rect">
            <a:avLst/>
          </a:prstGeom>
          <a:noFill/>
          <a:ln w="9525">
            <a:noFill/>
            <a:miter lim="800000"/>
            <a:headEnd/>
            <a:tailEnd/>
          </a:ln>
        </p:spPr>
        <p:txBody>
          <a:bodyPr>
            <a:spAutoFit/>
          </a:bodyPr>
          <a:lstStyle/>
          <a:p>
            <a:r>
              <a:rPr lang="en-GB">
                <a:solidFill>
                  <a:srgbClr val="4B565E"/>
                </a:solidFill>
                <a:latin typeface="Tahoma" pitchFamily="34" charset="0"/>
              </a:rPr>
              <a:t>Indifferent</a:t>
            </a:r>
          </a:p>
        </p:txBody>
      </p:sp>
      <p:sp>
        <p:nvSpPr>
          <p:cNvPr id="70665" name="TextBox 32"/>
          <p:cNvSpPr txBox="1">
            <a:spLocks noChangeArrowheads="1"/>
          </p:cNvSpPr>
          <p:nvPr/>
        </p:nvSpPr>
        <p:spPr bwMode="auto">
          <a:xfrm>
            <a:off x="6273800" y="3271838"/>
            <a:ext cx="1728788" cy="366712"/>
          </a:xfrm>
          <a:prstGeom prst="rect">
            <a:avLst/>
          </a:prstGeom>
          <a:noFill/>
          <a:ln w="9525">
            <a:noFill/>
            <a:miter lim="800000"/>
            <a:headEnd/>
            <a:tailEnd/>
          </a:ln>
        </p:spPr>
        <p:txBody>
          <a:bodyPr>
            <a:spAutoFit/>
          </a:bodyPr>
          <a:lstStyle/>
          <a:p>
            <a:r>
              <a:rPr lang="en-GB">
                <a:solidFill>
                  <a:srgbClr val="4B565E"/>
                </a:solidFill>
                <a:latin typeface="Tahoma" pitchFamily="34" charset="0"/>
              </a:rPr>
              <a:t>Self-absorbe</a:t>
            </a:r>
            <a:r>
              <a:rPr lang="en-GB">
                <a:latin typeface="Tahoma" pitchFamily="34" charset="0"/>
              </a:rPr>
              <a:t>d</a:t>
            </a:r>
          </a:p>
        </p:txBody>
      </p:sp>
      <p:sp>
        <p:nvSpPr>
          <p:cNvPr id="70666" name="TextBox 33"/>
          <p:cNvSpPr txBox="1">
            <a:spLocks noChangeArrowheads="1"/>
          </p:cNvSpPr>
          <p:nvPr/>
        </p:nvSpPr>
        <p:spPr bwMode="auto">
          <a:xfrm>
            <a:off x="339725" y="4144963"/>
            <a:ext cx="2663825" cy="338137"/>
          </a:xfrm>
          <a:prstGeom prst="rect">
            <a:avLst/>
          </a:prstGeom>
          <a:noFill/>
          <a:ln w="9525">
            <a:noFill/>
            <a:miter lim="800000"/>
            <a:headEnd/>
            <a:tailEnd/>
          </a:ln>
        </p:spPr>
        <p:txBody>
          <a:bodyPr>
            <a:spAutoFit/>
          </a:bodyPr>
          <a:lstStyle/>
          <a:p>
            <a:r>
              <a:rPr lang="en-GB" sz="1600">
                <a:solidFill>
                  <a:srgbClr val="4B565E"/>
                </a:solidFill>
                <a:latin typeface="Tahoma" pitchFamily="34" charset="0"/>
              </a:rPr>
              <a:t>Becoming socially isolated</a:t>
            </a:r>
          </a:p>
        </p:txBody>
      </p:sp>
      <p:sp>
        <p:nvSpPr>
          <p:cNvPr id="70667" name="TextBox 34"/>
          <p:cNvSpPr txBox="1">
            <a:spLocks noChangeArrowheads="1"/>
          </p:cNvSpPr>
          <p:nvPr/>
        </p:nvSpPr>
        <p:spPr bwMode="auto">
          <a:xfrm>
            <a:off x="2228850" y="4694238"/>
            <a:ext cx="6661150" cy="396875"/>
          </a:xfrm>
          <a:prstGeom prst="rect">
            <a:avLst/>
          </a:prstGeom>
          <a:noFill/>
          <a:ln w="9525">
            <a:noFill/>
            <a:miter lim="800000"/>
            <a:headEnd/>
            <a:tailEnd/>
          </a:ln>
        </p:spPr>
        <p:txBody>
          <a:bodyPr>
            <a:spAutoFit/>
          </a:bodyPr>
          <a:lstStyle/>
          <a:p>
            <a:r>
              <a:rPr lang="en-GB" sz="2000">
                <a:solidFill>
                  <a:srgbClr val="4B565E"/>
                </a:solidFill>
                <a:latin typeface="Tahoma" pitchFamily="34" charset="0"/>
              </a:rPr>
              <a:t>Lack of interest in activities that were previously enjoyed</a:t>
            </a:r>
          </a:p>
        </p:txBody>
      </p:sp>
      <p:sp>
        <p:nvSpPr>
          <p:cNvPr id="70668" name="TextBox 35"/>
          <p:cNvSpPr txBox="1">
            <a:spLocks noChangeArrowheads="1"/>
          </p:cNvSpPr>
          <p:nvPr/>
        </p:nvSpPr>
        <p:spPr bwMode="auto">
          <a:xfrm>
            <a:off x="5267325" y="4186238"/>
            <a:ext cx="2614613" cy="366712"/>
          </a:xfrm>
          <a:prstGeom prst="rect">
            <a:avLst/>
          </a:prstGeom>
          <a:noFill/>
          <a:ln w="9525">
            <a:noFill/>
            <a:miter lim="800000"/>
            <a:headEnd/>
            <a:tailEnd/>
          </a:ln>
        </p:spPr>
        <p:txBody>
          <a:bodyPr>
            <a:spAutoFit/>
          </a:bodyPr>
          <a:lstStyle/>
          <a:p>
            <a:r>
              <a:rPr lang="en-GB" b="1">
                <a:solidFill>
                  <a:srgbClr val="4B565E"/>
                </a:solidFill>
                <a:latin typeface="Tahoma" pitchFamily="34" charset="0"/>
              </a:rPr>
              <a:t>Problems with sleep</a:t>
            </a:r>
          </a:p>
        </p:txBody>
      </p:sp>
      <p:sp>
        <p:nvSpPr>
          <p:cNvPr id="70669" name="TextBox 36"/>
          <p:cNvSpPr txBox="1">
            <a:spLocks noChangeArrowheads="1"/>
          </p:cNvSpPr>
          <p:nvPr/>
        </p:nvSpPr>
        <p:spPr bwMode="auto">
          <a:xfrm>
            <a:off x="3403600" y="4114800"/>
            <a:ext cx="2305050" cy="368300"/>
          </a:xfrm>
          <a:prstGeom prst="rect">
            <a:avLst/>
          </a:prstGeom>
          <a:noFill/>
          <a:ln w="9525">
            <a:noFill/>
            <a:miter lim="800000"/>
            <a:headEnd/>
            <a:tailEnd/>
          </a:ln>
        </p:spPr>
        <p:txBody>
          <a:bodyPr>
            <a:spAutoFit/>
          </a:bodyPr>
          <a:lstStyle/>
          <a:p>
            <a:r>
              <a:rPr lang="en-GB">
                <a:solidFill>
                  <a:srgbClr val="4B565E"/>
                </a:solidFill>
                <a:latin typeface="Tahoma" pitchFamily="34" charset="0"/>
              </a:rPr>
              <a:t>Lack of energy</a:t>
            </a:r>
          </a:p>
        </p:txBody>
      </p:sp>
      <p:sp>
        <p:nvSpPr>
          <p:cNvPr id="70670" name="TextBox 37"/>
          <p:cNvSpPr txBox="1">
            <a:spLocks noChangeArrowheads="1"/>
          </p:cNvSpPr>
          <p:nvPr/>
        </p:nvSpPr>
        <p:spPr bwMode="auto">
          <a:xfrm>
            <a:off x="428625" y="3470275"/>
            <a:ext cx="1944688" cy="368300"/>
          </a:xfrm>
          <a:prstGeom prst="rect">
            <a:avLst/>
          </a:prstGeom>
          <a:noFill/>
          <a:ln w="9525">
            <a:noFill/>
            <a:miter lim="800000"/>
            <a:headEnd/>
            <a:tailEnd/>
          </a:ln>
        </p:spPr>
        <p:txBody>
          <a:bodyPr>
            <a:spAutoFit/>
          </a:bodyPr>
          <a:lstStyle/>
          <a:p>
            <a:r>
              <a:rPr lang="en-GB">
                <a:solidFill>
                  <a:srgbClr val="4B565E"/>
                </a:solidFill>
                <a:latin typeface="Tahoma" pitchFamily="34" charset="0"/>
              </a:rPr>
              <a:t>Highly emotional</a:t>
            </a:r>
          </a:p>
        </p:txBody>
      </p:sp>
      <p:sp>
        <p:nvSpPr>
          <p:cNvPr id="70671" name="TextBox 38"/>
          <p:cNvSpPr txBox="1">
            <a:spLocks noChangeArrowheads="1"/>
          </p:cNvSpPr>
          <p:nvPr/>
        </p:nvSpPr>
        <p:spPr bwMode="auto">
          <a:xfrm>
            <a:off x="6503988" y="2820988"/>
            <a:ext cx="1268412" cy="338137"/>
          </a:xfrm>
          <a:prstGeom prst="rect">
            <a:avLst/>
          </a:prstGeom>
          <a:noFill/>
          <a:ln w="9525">
            <a:noFill/>
            <a:miter lim="800000"/>
            <a:headEnd/>
            <a:tailEnd/>
          </a:ln>
        </p:spPr>
        <p:txBody>
          <a:bodyPr>
            <a:spAutoFit/>
          </a:bodyPr>
          <a:lstStyle/>
          <a:p>
            <a:r>
              <a:rPr lang="en-GB" sz="1600">
                <a:solidFill>
                  <a:srgbClr val="4B565E"/>
                </a:solidFill>
                <a:latin typeface="Tahoma" pitchFamily="34" charset="0"/>
              </a:rPr>
              <a:t>Irrational</a:t>
            </a:r>
          </a:p>
        </p:txBody>
      </p:sp>
      <p:sp>
        <p:nvSpPr>
          <p:cNvPr id="70672" name="TextBox 39"/>
          <p:cNvSpPr txBox="1">
            <a:spLocks noChangeArrowheads="1"/>
          </p:cNvSpPr>
          <p:nvPr/>
        </p:nvSpPr>
        <p:spPr bwMode="auto">
          <a:xfrm>
            <a:off x="755650" y="5589588"/>
            <a:ext cx="1509713" cy="366712"/>
          </a:xfrm>
          <a:prstGeom prst="rect">
            <a:avLst/>
          </a:prstGeom>
          <a:noFill/>
          <a:ln w="9525">
            <a:noFill/>
            <a:miter lim="800000"/>
            <a:headEnd/>
            <a:tailEnd/>
          </a:ln>
        </p:spPr>
        <p:txBody>
          <a:bodyPr>
            <a:spAutoFit/>
          </a:bodyPr>
          <a:lstStyle/>
          <a:p>
            <a:r>
              <a:rPr lang="en-GB">
                <a:solidFill>
                  <a:srgbClr val="4B565E"/>
                </a:solidFill>
                <a:latin typeface="Tahoma" pitchFamily="34" charset="0"/>
              </a:rPr>
              <a:t>Distracted</a:t>
            </a:r>
          </a:p>
        </p:txBody>
      </p:sp>
      <p:sp>
        <p:nvSpPr>
          <p:cNvPr id="70673" name="TextBox 40"/>
          <p:cNvSpPr txBox="1">
            <a:spLocks noChangeArrowheads="1"/>
          </p:cNvSpPr>
          <p:nvPr/>
        </p:nvSpPr>
        <p:spPr bwMode="auto">
          <a:xfrm>
            <a:off x="2884488" y="2598738"/>
            <a:ext cx="3343275" cy="366712"/>
          </a:xfrm>
          <a:prstGeom prst="rect">
            <a:avLst/>
          </a:prstGeom>
          <a:noFill/>
          <a:ln w="9525">
            <a:noFill/>
            <a:miter lim="800000"/>
            <a:headEnd/>
            <a:tailEnd/>
          </a:ln>
        </p:spPr>
        <p:txBody>
          <a:bodyPr>
            <a:spAutoFit/>
          </a:bodyPr>
          <a:lstStyle/>
          <a:p>
            <a:r>
              <a:rPr lang="en-GB">
                <a:solidFill>
                  <a:srgbClr val="4B565E"/>
                </a:solidFill>
                <a:latin typeface="Tahoma" pitchFamily="34" charset="0"/>
              </a:rPr>
              <a:t>Dramatic change of personality</a:t>
            </a:r>
          </a:p>
        </p:txBody>
      </p:sp>
      <p:sp>
        <p:nvSpPr>
          <p:cNvPr id="70674" name="TextBox 41"/>
          <p:cNvSpPr txBox="1">
            <a:spLocks noChangeArrowheads="1"/>
          </p:cNvSpPr>
          <p:nvPr/>
        </p:nvSpPr>
        <p:spPr bwMode="auto">
          <a:xfrm>
            <a:off x="5875338" y="5903913"/>
            <a:ext cx="2298700" cy="338137"/>
          </a:xfrm>
          <a:prstGeom prst="rect">
            <a:avLst/>
          </a:prstGeom>
          <a:noFill/>
          <a:ln w="9525">
            <a:noFill/>
            <a:miter lim="800000"/>
            <a:headEnd/>
            <a:tailEnd/>
          </a:ln>
        </p:spPr>
        <p:txBody>
          <a:bodyPr>
            <a:spAutoFit/>
          </a:bodyPr>
          <a:lstStyle/>
          <a:p>
            <a:r>
              <a:rPr lang="en-GB" sz="1600">
                <a:solidFill>
                  <a:srgbClr val="4B565E"/>
                </a:solidFill>
                <a:latin typeface="Tahoma" pitchFamily="34" charset="0"/>
              </a:rPr>
              <a:t>Extreme mood swings</a:t>
            </a:r>
          </a:p>
        </p:txBody>
      </p:sp>
      <p:sp>
        <p:nvSpPr>
          <p:cNvPr id="70675" name="TextBox 42"/>
          <p:cNvSpPr txBox="1">
            <a:spLocks noChangeArrowheads="1"/>
          </p:cNvSpPr>
          <p:nvPr/>
        </p:nvSpPr>
        <p:spPr bwMode="auto">
          <a:xfrm>
            <a:off x="592138" y="4821238"/>
            <a:ext cx="2159000" cy="366712"/>
          </a:xfrm>
          <a:prstGeom prst="rect">
            <a:avLst/>
          </a:prstGeom>
          <a:noFill/>
          <a:ln w="9525">
            <a:noFill/>
            <a:miter lim="800000"/>
            <a:headEnd/>
            <a:tailEnd/>
          </a:ln>
        </p:spPr>
        <p:txBody>
          <a:bodyPr>
            <a:spAutoFit/>
          </a:bodyPr>
          <a:lstStyle/>
          <a:p>
            <a:r>
              <a:rPr lang="en-GB">
                <a:solidFill>
                  <a:srgbClr val="4B565E"/>
                </a:solidFill>
                <a:latin typeface="Tahoma" pitchFamily="34" charset="0"/>
              </a:rPr>
              <a:t>Hyperactivity</a:t>
            </a:r>
          </a:p>
        </p:txBody>
      </p:sp>
      <p:sp>
        <p:nvSpPr>
          <p:cNvPr id="70676" name="TextBox 43"/>
          <p:cNvSpPr txBox="1">
            <a:spLocks noChangeArrowheads="1"/>
          </p:cNvSpPr>
          <p:nvPr/>
        </p:nvSpPr>
        <p:spPr bwMode="auto">
          <a:xfrm>
            <a:off x="2484438" y="5300663"/>
            <a:ext cx="5053012" cy="366712"/>
          </a:xfrm>
          <a:prstGeom prst="rect">
            <a:avLst/>
          </a:prstGeom>
          <a:noFill/>
          <a:ln w="9525">
            <a:noFill/>
            <a:miter lim="800000"/>
            <a:headEnd/>
            <a:tailEnd/>
          </a:ln>
        </p:spPr>
        <p:txBody>
          <a:bodyPr>
            <a:spAutoFit/>
          </a:bodyPr>
          <a:lstStyle/>
          <a:p>
            <a:r>
              <a:rPr lang="en-GB" b="1">
                <a:solidFill>
                  <a:srgbClr val="4B565E"/>
                </a:solidFill>
                <a:latin typeface="Tahoma" pitchFamily="34" charset="0"/>
              </a:rPr>
              <a:t>Making statements of self-worthlessness</a:t>
            </a:r>
          </a:p>
        </p:txBody>
      </p:sp>
      <p:sp>
        <p:nvSpPr>
          <p:cNvPr id="70677" name="TextBox 45"/>
          <p:cNvSpPr txBox="1">
            <a:spLocks noChangeArrowheads="1"/>
          </p:cNvSpPr>
          <p:nvPr/>
        </p:nvSpPr>
        <p:spPr bwMode="auto">
          <a:xfrm>
            <a:off x="5940425" y="3789363"/>
            <a:ext cx="2952750" cy="338137"/>
          </a:xfrm>
          <a:prstGeom prst="rect">
            <a:avLst/>
          </a:prstGeom>
          <a:noFill/>
          <a:ln w="9525">
            <a:noFill/>
            <a:miter lim="800000"/>
            <a:headEnd/>
            <a:tailEnd/>
          </a:ln>
        </p:spPr>
        <p:txBody>
          <a:bodyPr>
            <a:spAutoFit/>
          </a:bodyPr>
          <a:lstStyle/>
          <a:p>
            <a:r>
              <a:rPr lang="en-GB" sz="1600">
                <a:solidFill>
                  <a:srgbClr val="4B565E"/>
                </a:solidFill>
                <a:latin typeface="Tahoma" pitchFamily="34" charset="0"/>
              </a:rPr>
              <a:t>Poor personal presentation</a:t>
            </a:r>
          </a:p>
        </p:txBody>
      </p:sp>
      <p:sp>
        <p:nvSpPr>
          <p:cNvPr id="70678" name="TextBox 46"/>
          <p:cNvSpPr txBox="1">
            <a:spLocks noChangeArrowheads="1"/>
          </p:cNvSpPr>
          <p:nvPr/>
        </p:nvSpPr>
        <p:spPr bwMode="auto">
          <a:xfrm>
            <a:off x="2106613" y="3081338"/>
            <a:ext cx="4532312" cy="338137"/>
          </a:xfrm>
          <a:prstGeom prst="rect">
            <a:avLst/>
          </a:prstGeom>
          <a:noFill/>
          <a:ln w="9525">
            <a:noFill/>
            <a:miter lim="800000"/>
            <a:headEnd/>
            <a:tailEnd/>
          </a:ln>
        </p:spPr>
        <p:txBody>
          <a:bodyPr>
            <a:spAutoFit/>
          </a:bodyPr>
          <a:lstStyle/>
          <a:p>
            <a:r>
              <a:rPr lang="en-GB" sz="1600">
                <a:solidFill>
                  <a:srgbClr val="4B565E"/>
                </a:solidFill>
                <a:latin typeface="Tahoma" pitchFamily="34" charset="0"/>
              </a:rPr>
              <a:t>Hearing and seeing things that others don’t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3" name="irc_mi" descr="http://www.platform505.com/wp-content/uploads/Beat-logo-JPEG-web_edited-1.jpg">
            <a:hlinkClick r:id="rId3"/>
          </p:cNvPr>
          <p:cNvPicPr>
            <a:picLocks noChangeAspect="1" noChangeArrowheads="1"/>
          </p:cNvPicPr>
          <p:nvPr/>
        </p:nvPicPr>
        <p:blipFill>
          <a:blip r:embed="rId4"/>
          <a:srcRect/>
          <a:stretch>
            <a:fillRect/>
          </a:stretch>
        </p:blipFill>
        <p:spPr bwMode="auto">
          <a:xfrm>
            <a:off x="468313" y="2565400"/>
            <a:ext cx="1944687" cy="1101725"/>
          </a:xfrm>
          <a:prstGeom prst="rect">
            <a:avLst/>
          </a:prstGeom>
          <a:noFill/>
          <a:ln w="9525">
            <a:noFill/>
            <a:miter lim="800000"/>
            <a:headEnd/>
            <a:tailEnd/>
          </a:ln>
        </p:spPr>
      </p:pic>
      <p:sp>
        <p:nvSpPr>
          <p:cNvPr id="74754" name="Title 10"/>
          <p:cNvSpPr>
            <a:spLocks noGrp="1"/>
          </p:cNvSpPr>
          <p:nvPr>
            <p:ph type="title"/>
          </p:nvPr>
        </p:nvSpPr>
        <p:spPr>
          <a:xfrm>
            <a:off x="468313" y="404813"/>
            <a:ext cx="8229600" cy="561975"/>
          </a:xfrm>
        </p:spPr>
        <p:txBody>
          <a:bodyPr/>
          <a:lstStyle/>
          <a:p>
            <a:pPr algn="l" eaLnBrk="1" hangingPunct="1"/>
            <a:r>
              <a:rPr lang="en-GB" sz="4000">
                <a:solidFill>
                  <a:srgbClr val="006600"/>
                </a:solidFill>
                <a:latin typeface="Tahoma" pitchFamily="34" charset="0"/>
              </a:rPr>
              <a:t>Helplines and websites</a:t>
            </a:r>
          </a:p>
        </p:txBody>
      </p:sp>
      <p:pic>
        <p:nvPicPr>
          <p:cNvPr id="74755" name="Picture 5"/>
          <p:cNvPicPr>
            <a:picLocks noChangeAspect="1" noChangeArrowheads="1"/>
          </p:cNvPicPr>
          <p:nvPr/>
        </p:nvPicPr>
        <p:blipFill>
          <a:blip r:embed="rId5"/>
          <a:srcRect/>
          <a:stretch>
            <a:fillRect/>
          </a:stretch>
        </p:blipFill>
        <p:spPr bwMode="auto">
          <a:xfrm>
            <a:off x="5867400" y="3860800"/>
            <a:ext cx="1584325" cy="1087438"/>
          </a:xfrm>
          <a:prstGeom prst="rect">
            <a:avLst/>
          </a:prstGeom>
          <a:noFill/>
          <a:ln w="9525">
            <a:noFill/>
            <a:miter lim="800000"/>
            <a:headEnd/>
            <a:tailEnd/>
          </a:ln>
        </p:spPr>
      </p:pic>
      <p:pic>
        <p:nvPicPr>
          <p:cNvPr id="74756" name="Picture 2"/>
          <p:cNvPicPr>
            <a:picLocks noChangeAspect="1" noChangeArrowheads="1"/>
          </p:cNvPicPr>
          <p:nvPr/>
        </p:nvPicPr>
        <p:blipFill>
          <a:blip r:embed="rId6"/>
          <a:srcRect/>
          <a:stretch>
            <a:fillRect/>
          </a:stretch>
        </p:blipFill>
        <p:spPr bwMode="auto">
          <a:xfrm>
            <a:off x="2411413" y="5373688"/>
            <a:ext cx="1319212" cy="1069975"/>
          </a:xfrm>
          <a:prstGeom prst="rect">
            <a:avLst/>
          </a:prstGeom>
          <a:noFill/>
          <a:ln w="9525">
            <a:noFill/>
            <a:miter lim="800000"/>
            <a:headEnd/>
            <a:tailEnd/>
          </a:ln>
        </p:spPr>
      </p:pic>
      <p:pic>
        <p:nvPicPr>
          <p:cNvPr id="74757" name="Picture 12"/>
          <p:cNvPicPr>
            <a:picLocks noChangeAspect="1" noChangeArrowheads="1"/>
          </p:cNvPicPr>
          <p:nvPr/>
        </p:nvPicPr>
        <p:blipFill>
          <a:blip r:embed="rId7"/>
          <a:srcRect/>
          <a:stretch>
            <a:fillRect/>
          </a:stretch>
        </p:blipFill>
        <p:spPr bwMode="auto">
          <a:xfrm>
            <a:off x="4140200" y="4005263"/>
            <a:ext cx="939800" cy="1408112"/>
          </a:xfrm>
          <a:prstGeom prst="rect">
            <a:avLst/>
          </a:prstGeom>
          <a:noFill/>
          <a:ln w="9525">
            <a:noFill/>
            <a:miter lim="800000"/>
            <a:headEnd/>
            <a:tailEnd/>
          </a:ln>
        </p:spPr>
      </p:pic>
      <p:pic>
        <p:nvPicPr>
          <p:cNvPr id="74758" name="Picture 5"/>
          <p:cNvPicPr>
            <a:picLocks noChangeAspect="1" noChangeArrowheads="1"/>
          </p:cNvPicPr>
          <p:nvPr/>
        </p:nvPicPr>
        <p:blipFill>
          <a:blip r:embed="rId8"/>
          <a:srcRect/>
          <a:stretch>
            <a:fillRect/>
          </a:stretch>
        </p:blipFill>
        <p:spPr bwMode="auto">
          <a:xfrm>
            <a:off x="1116013" y="3933825"/>
            <a:ext cx="1439862" cy="958850"/>
          </a:xfrm>
          <a:prstGeom prst="rect">
            <a:avLst/>
          </a:prstGeom>
          <a:noFill/>
          <a:ln w="9525">
            <a:noFill/>
            <a:miter lim="800000"/>
            <a:headEnd/>
            <a:tailEnd/>
          </a:ln>
        </p:spPr>
      </p:pic>
      <p:pic>
        <p:nvPicPr>
          <p:cNvPr id="74759" name="Picture 6"/>
          <p:cNvPicPr>
            <a:picLocks noChangeAspect="1" noChangeArrowheads="1"/>
          </p:cNvPicPr>
          <p:nvPr/>
        </p:nvPicPr>
        <p:blipFill>
          <a:blip r:embed="rId9"/>
          <a:srcRect/>
          <a:stretch>
            <a:fillRect/>
          </a:stretch>
        </p:blipFill>
        <p:spPr bwMode="auto">
          <a:xfrm>
            <a:off x="5651500" y="5516563"/>
            <a:ext cx="1944688" cy="862012"/>
          </a:xfrm>
          <a:prstGeom prst="rect">
            <a:avLst/>
          </a:prstGeom>
          <a:noFill/>
          <a:ln w="9525">
            <a:noFill/>
            <a:miter lim="800000"/>
            <a:headEnd/>
            <a:tailEnd/>
          </a:ln>
        </p:spPr>
      </p:pic>
      <p:pic>
        <p:nvPicPr>
          <p:cNvPr id="74760" name="Picture 2"/>
          <p:cNvPicPr>
            <a:picLocks noChangeAspect="1" noChangeArrowheads="1"/>
          </p:cNvPicPr>
          <p:nvPr/>
        </p:nvPicPr>
        <p:blipFill>
          <a:blip r:embed="rId10"/>
          <a:srcRect/>
          <a:stretch>
            <a:fillRect/>
          </a:stretch>
        </p:blipFill>
        <p:spPr bwMode="auto">
          <a:xfrm>
            <a:off x="6659563" y="2565400"/>
            <a:ext cx="1582737" cy="808038"/>
          </a:xfrm>
          <a:prstGeom prst="rect">
            <a:avLst/>
          </a:prstGeom>
          <a:noFill/>
          <a:ln w="9525">
            <a:noFill/>
            <a:miter lim="800000"/>
            <a:headEnd/>
            <a:tailEnd/>
          </a:ln>
        </p:spPr>
      </p:pic>
      <p:sp>
        <p:nvSpPr>
          <p:cNvPr id="74761" name="Rectangle 12"/>
          <p:cNvSpPr>
            <a:spLocks noChangeArrowheads="1"/>
          </p:cNvSpPr>
          <p:nvPr/>
        </p:nvSpPr>
        <p:spPr bwMode="auto">
          <a:xfrm>
            <a:off x="468313" y="1196975"/>
            <a:ext cx="8351837" cy="1260475"/>
          </a:xfrm>
          <a:prstGeom prst="rect">
            <a:avLst/>
          </a:prstGeom>
          <a:noFill/>
          <a:ln w="9525">
            <a:noFill/>
            <a:miter lim="800000"/>
            <a:headEnd/>
            <a:tailEnd/>
          </a:ln>
        </p:spPr>
        <p:txBody>
          <a:bodyPr>
            <a:spAutoFit/>
          </a:bodyPr>
          <a:lstStyle/>
          <a:p>
            <a:pPr>
              <a:lnSpc>
                <a:spcPct val="80000"/>
              </a:lnSpc>
              <a:spcBef>
                <a:spcPct val="20000"/>
              </a:spcBef>
              <a:buFont typeface="Symbol" pitchFamily="18" charset="2"/>
              <a:buNone/>
            </a:pPr>
            <a:r>
              <a:rPr lang="en-US" sz="2400">
                <a:solidFill>
                  <a:srgbClr val="4B565E"/>
                </a:solidFill>
                <a:latin typeface="Tahoma" pitchFamily="34" charset="0"/>
              </a:rPr>
              <a:t>There are lots of </a:t>
            </a:r>
            <a:r>
              <a:rPr lang="en-US" sz="2400">
                <a:solidFill>
                  <a:srgbClr val="006600"/>
                </a:solidFill>
                <a:latin typeface="Tahoma" pitchFamily="34" charset="0"/>
              </a:rPr>
              <a:t>national telephone helplines</a:t>
            </a:r>
            <a:r>
              <a:rPr lang="en-US" sz="2400">
                <a:solidFill>
                  <a:srgbClr val="ED008C"/>
                </a:solidFill>
                <a:latin typeface="Tahoma" pitchFamily="34" charset="0"/>
              </a:rPr>
              <a:t> </a:t>
            </a:r>
            <a:r>
              <a:rPr lang="en-US" sz="2400">
                <a:solidFill>
                  <a:srgbClr val="4B565E"/>
                </a:solidFill>
                <a:latin typeface="Tahoma" pitchFamily="34" charset="0"/>
              </a:rPr>
              <a:t>and websites that can be contacted for support, with many available 24/7. The booklet that accompanies this presentation contains the contact details for many of these.</a:t>
            </a:r>
            <a:endParaRPr lang="en-GB" sz="2400">
              <a:latin typeface="Tahoma" pitchFamily="34" charset="0"/>
            </a:endParaRPr>
          </a:p>
        </p:txBody>
      </p:sp>
      <p:pic>
        <p:nvPicPr>
          <p:cNvPr id="74762" name="Picture 2"/>
          <p:cNvPicPr>
            <a:picLocks noChangeAspect="1" noChangeArrowheads="1"/>
          </p:cNvPicPr>
          <p:nvPr/>
        </p:nvPicPr>
        <p:blipFill>
          <a:blip r:embed="rId11"/>
          <a:srcRect/>
          <a:stretch>
            <a:fillRect/>
          </a:stretch>
        </p:blipFill>
        <p:spPr bwMode="auto">
          <a:xfrm>
            <a:off x="611188" y="5157788"/>
            <a:ext cx="1079500" cy="1079500"/>
          </a:xfrm>
          <a:prstGeom prst="rect">
            <a:avLst/>
          </a:prstGeom>
          <a:noFill/>
          <a:ln w="9525">
            <a:noFill/>
            <a:miter lim="800000"/>
            <a:headEnd/>
            <a:tailEnd/>
          </a:ln>
        </p:spPr>
      </p:pic>
      <p:pic>
        <p:nvPicPr>
          <p:cNvPr id="74763" name="Picture 3"/>
          <p:cNvPicPr>
            <a:picLocks noChangeAspect="1" noChangeArrowheads="1"/>
          </p:cNvPicPr>
          <p:nvPr/>
        </p:nvPicPr>
        <p:blipFill>
          <a:blip r:embed="rId12"/>
          <a:srcRect/>
          <a:stretch>
            <a:fillRect/>
          </a:stretch>
        </p:blipFill>
        <p:spPr bwMode="auto">
          <a:xfrm>
            <a:off x="2843213" y="2997200"/>
            <a:ext cx="2808287" cy="688975"/>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le 1"/>
          <p:cNvSpPr>
            <a:spLocks noGrp="1"/>
          </p:cNvSpPr>
          <p:nvPr>
            <p:ph type="title"/>
          </p:nvPr>
        </p:nvSpPr>
        <p:spPr/>
        <p:txBody>
          <a:bodyPr/>
          <a:lstStyle/>
          <a:p>
            <a:pPr algn="l" eaLnBrk="1" hangingPunct="1"/>
            <a:r>
              <a:rPr lang="en-US" sz="4000">
                <a:solidFill>
                  <a:srgbClr val="4B565E"/>
                </a:solidFill>
                <a:latin typeface="Tahoma" pitchFamily="34" charset="0"/>
              </a:rPr>
              <a:t>How to change things in your area</a:t>
            </a:r>
            <a:endParaRPr lang="en-GB" sz="4000">
              <a:solidFill>
                <a:srgbClr val="4B565E"/>
              </a:solidFill>
              <a:latin typeface="Tahoma" pitchFamily="34" charset="0"/>
            </a:endParaRPr>
          </a:p>
        </p:txBody>
      </p:sp>
      <p:sp>
        <p:nvSpPr>
          <p:cNvPr id="76802" name="Content Placeholder 2"/>
          <p:cNvSpPr>
            <a:spLocks noGrp="1"/>
          </p:cNvSpPr>
          <p:nvPr>
            <p:ph idx="1"/>
          </p:nvPr>
        </p:nvSpPr>
        <p:spPr/>
        <p:txBody>
          <a:bodyPr/>
          <a:lstStyle/>
          <a:p>
            <a:pPr marL="0" indent="0" eaLnBrk="1" hangingPunct="1">
              <a:lnSpc>
                <a:spcPct val="115000"/>
              </a:lnSpc>
              <a:buFont typeface="Arial" charset="0"/>
              <a:buNone/>
            </a:pPr>
            <a:r>
              <a:rPr lang="en-GB" sz="2800">
                <a:solidFill>
                  <a:srgbClr val="4B565E"/>
                </a:solidFill>
                <a:latin typeface="Tahoma" pitchFamily="34" charset="0"/>
                <a:ea typeface="Calibri" pitchFamily="34" charset="0"/>
                <a:cs typeface="Times New Roman" pitchFamily="18" charset="0"/>
              </a:rPr>
              <a:t>If you feel strongly that more needs to be done to support the wellbeing of people in your community there are local decision-makers and organisations that you can contact:</a:t>
            </a:r>
          </a:p>
          <a:p>
            <a:pPr marL="0" indent="0" eaLnBrk="1" hangingPunct="1">
              <a:lnSpc>
                <a:spcPct val="115000"/>
              </a:lnSpc>
              <a:buFont typeface="Arial" charset="0"/>
              <a:buNone/>
            </a:pPr>
            <a:endParaRPr lang="en-GB" sz="2800">
              <a:solidFill>
                <a:srgbClr val="4B565E"/>
              </a:solidFill>
              <a:latin typeface="Tahoma" pitchFamily="34" charset="0"/>
              <a:ea typeface="Calibri" pitchFamily="34" charset="0"/>
              <a:cs typeface="Times New Roman" pitchFamily="18" charset="0"/>
            </a:endParaRPr>
          </a:p>
          <a:p>
            <a:pPr lvl="1" eaLnBrk="1" hangingPunct="1">
              <a:lnSpc>
                <a:spcPct val="115000"/>
              </a:lnSpc>
            </a:pPr>
            <a:r>
              <a:rPr lang="en-GB">
                <a:solidFill>
                  <a:srgbClr val="4B565E"/>
                </a:solidFill>
                <a:latin typeface="Tahoma" pitchFamily="34" charset="0"/>
                <a:ea typeface="Calibri" pitchFamily="34" charset="0"/>
                <a:cs typeface="Times New Roman" pitchFamily="18" charset="0"/>
              </a:rPr>
              <a:t>Your local </a:t>
            </a:r>
            <a:r>
              <a:rPr lang="en-GB">
                <a:solidFill>
                  <a:srgbClr val="006600"/>
                </a:solidFill>
                <a:latin typeface="Tahoma" pitchFamily="34" charset="0"/>
                <a:ea typeface="Calibri" pitchFamily="34" charset="0"/>
                <a:cs typeface="Times New Roman" pitchFamily="18" charset="0"/>
              </a:rPr>
              <a:t>MP</a:t>
            </a:r>
          </a:p>
          <a:p>
            <a:pPr lvl="1" eaLnBrk="1" hangingPunct="1">
              <a:lnSpc>
                <a:spcPct val="115000"/>
              </a:lnSpc>
            </a:pPr>
            <a:r>
              <a:rPr lang="en-GB">
                <a:solidFill>
                  <a:srgbClr val="4B565E"/>
                </a:solidFill>
                <a:latin typeface="Tahoma" pitchFamily="34" charset="0"/>
                <a:ea typeface="Calibri" pitchFamily="34" charset="0"/>
                <a:cs typeface="Times New Roman" pitchFamily="18" charset="0"/>
              </a:rPr>
              <a:t>Your local </a:t>
            </a:r>
            <a:r>
              <a:rPr lang="en-GB">
                <a:solidFill>
                  <a:srgbClr val="006600"/>
                </a:solidFill>
                <a:latin typeface="Tahoma" pitchFamily="34" charset="0"/>
                <a:ea typeface="Calibri" pitchFamily="34" charset="0"/>
                <a:cs typeface="Times New Roman" pitchFamily="18" charset="0"/>
              </a:rPr>
              <a:t>councillor</a:t>
            </a:r>
          </a:p>
          <a:p>
            <a:pPr lvl="1" eaLnBrk="1" hangingPunct="1">
              <a:lnSpc>
                <a:spcPct val="115000"/>
              </a:lnSpc>
            </a:pPr>
            <a:r>
              <a:rPr lang="en-GB">
                <a:solidFill>
                  <a:srgbClr val="006600"/>
                </a:solidFill>
                <a:latin typeface="Tahoma" pitchFamily="34" charset="0"/>
                <a:ea typeface="Calibri" pitchFamily="34" charset="0"/>
                <a:cs typeface="Times New Roman" pitchFamily="18" charset="0"/>
              </a:rPr>
              <a:t>Healthwatch</a:t>
            </a:r>
          </a:p>
          <a:p>
            <a:pPr marL="0" indent="0" eaLnBrk="1" hangingPunct="1"/>
            <a:endParaRPr lang="en-US">
              <a:solidFill>
                <a:srgbClr val="006600"/>
              </a:solidFill>
              <a:latin typeface="Tahoma" pitchFamily="34" charset="0"/>
              <a:ea typeface="Calibri" pitchFamily="34" charset="0"/>
              <a:cs typeface="Times New Roman" pitchFamily="18" charset="0"/>
            </a:endParaRPr>
          </a:p>
        </p:txBody>
      </p:sp>
      <p:pic>
        <p:nvPicPr>
          <p:cNvPr id="76803" name="Picture 5" descr="Healthwatch-fade-in"/>
          <p:cNvPicPr>
            <a:picLocks noChangeAspect="1" noChangeArrowheads="1"/>
          </p:cNvPicPr>
          <p:nvPr/>
        </p:nvPicPr>
        <p:blipFill>
          <a:blip r:embed="rId3"/>
          <a:srcRect/>
          <a:stretch>
            <a:fillRect/>
          </a:stretch>
        </p:blipFill>
        <p:spPr bwMode="auto">
          <a:xfrm>
            <a:off x="4716463" y="4365625"/>
            <a:ext cx="4032250" cy="1666875"/>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Content Placeholder 3"/>
          <p:cNvSpPr>
            <a:spLocks noGrp="1"/>
          </p:cNvSpPr>
          <p:nvPr>
            <p:ph idx="1"/>
          </p:nvPr>
        </p:nvSpPr>
        <p:spPr>
          <a:xfrm>
            <a:off x="468313" y="476250"/>
            <a:ext cx="8147050" cy="5678488"/>
          </a:xfrm>
        </p:spPr>
        <p:txBody>
          <a:bodyPr/>
          <a:lstStyle/>
          <a:p>
            <a:pPr marL="0" indent="0" eaLnBrk="1" hangingPunct="1">
              <a:buFont typeface="Arial" charset="0"/>
              <a:buNone/>
            </a:pPr>
            <a:r>
              <a:rPr lang="en-US">
                <a:solidFill>
                  <a:srgbClr val="4B565E"/>
                </a:solidFill>
                <a:latin typeface="MetaBookLF-Roman"/>
              </a:rPr>
              <a:t> </a:t>
            </a:r>
          </a:p>
          <a:p>
            <a:pPr marL="0" indent="0" algn="ctr" eaLnBrk="1" hangingPunct="1">
              <a:buFont typeface="Arial" charset="0"/>
              <a:buNone/>
            </a:pPr>
            <a:r>
              <a:rPr lang="en-US">
                <a:solidFill>
                  <a:srgbClr val="4B565E"/>
                </a:solidFill>
                <a:latin typeface="Tahoma" pitchFamily="34" charset="0"/>
              </a:rPr>
              <a:t>Just as we can develop problems with our physical health, mental health problems will be experienced by many of us over the course of our lives.</a:t>
            </a:r>
          </a:p>
          <a:p>
            <a:pPr marL="0" indent="0" eaLnBrk="1" hangingPunct="1">
              <a:buFont typeface="Arial" charset="0"/>
              <a:buNone/>
            </a:pPr>
            <a:endParaRPr lang="en-US">
              <a:solidFill>
                <a:srgbClr val="4B565E"/>
              </a:solidFill>
              <a:latin typeface="Tahoma" pitchFamily="34" charset="0"/>
            </a:endParaRPr>
          </a:p>
          <a:p>
            <a:pPr marL="0" indent="0" algn="ctr" eaLnBrk="1" hangingPunct="1">
              <a:buFontTx/>
              <a:buNone/>
            </a:pPr>
            <a:r>
              <a:rPr lang="en-US" b="1">
                <a:solidFill>
                  <a:srgbClr val="006600"/>
                </a:solidFill>
                <a:latin typeface="Tahoma" pitchFamily="34" charset="0"/>
              </a:rPr>
              <a:t>One</a:t>
            </a:r>
            <a:r>
              <a:rPr lang="en-US" b="1">
                <a:solidFill>
                  <a:srgbClr val="4B565E"/>
                </a:solidFill>
                <a:latin typeface="Tahoma" pitchFamily="34" charset="0"/>
              </a:rPr>
              <a:t> </a:t>
            </a:r>
            <a:r>
              <a:rPr lang="en-US">
                <a:solidFill>
                  <a:srgbClr val="4B565E"/>
                </a:solidFill>
                <a:latin typeface="Tahoma" pitchFamily="34" charset="0"/>
              </a:rPr>
              <a:t>in </a:t>
            </a:r>
            <a:r>
              <a:rPr lang="en-US" b="1">
                <a:solidFill>
                  <a:srgbClr val="006600"/>
                </a:solidFill>
                <a:latin typeface="Tahoma" pitchFamily="34" charset="0"/>
              </a:rPr>
              <a:t>four</a:t>
            </a:r>
            <a:r>
              <a:rPr lang="en-US">
                <a:solidFill>
                  <a:srgbClr val="ED008C"/>
                </a:solidFill>
                <a:latin typeface="Tahoma" pitchFamily="34" charset="0"/>
              </a:rPr>
              <a:t> </a:t>
            </a:r>
            <a:r>
              <a:rPr lang="en-US">
                <a:solidFill>
                  <a:srgbClr val="4B565E"/>
                </a:solidFill>
                <a:latin typeface="Tahoma" pitchFamily="34" charset="0"/>
              </a:rPr>
              <a:t>people will experience a </a:t>
            </a:r>
            <a:r>
              <a:rPr lang="en-US" b="1">
                <a:solidFill>
                  <a:srgbClr val="006600"/>
                </a:solidFill>
                <a:latin typeface="Tahoma" pitchFamily="34" charset="0"/>
              </a:rPr>
              <a:t>mental health problem</a:t>
            </a:r>
            <a:r>
              <a:rPr lang="en-US">
                <a:solidFill>
                  <a:srgbClr val="4B565E"/>
                </a:solidFill>
                <a:latin typeface="Tahoma" pitchFamily="34" charset="0"/>
              </a:rPr>
              <a:t> each year</a:t>
            </a:r>
          </a:p>
          <a:p>
            <a:pPr marL="0" indent="0" eaLnBrk="1" hangingPunct="1">
              <a:buFont typeface="Arial" charset="0"/>
              <a:buNone/>
            </a:pPr>
            <a:endParaRPr lang="en-US">
              <a:solidFill>
                <a:srgbClr val="4B565E"/>
              </a:solidFill>
              <a:latin typeface="Tahoma"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Content Placeholder 2"/>
          <p:cNvSpPr>
            <a:spLocks noGrp="1"/>
          </p:cNvSpPr>
          <p:nvPr>
            <p:ph idx="1"/>
          </p:nvPr>
        </p:nvSpPr>
        <p:spPr>
          <a:xfrm>
            <a:off x="3157538" y="2420938"/>
            <a:ext cx="5986462" cy="5649912"/>
          </a:xfrm>
        </p:spPr>
        <p:txBody>
          <a:bodyPr/>
          <a:lstStyle/>
          <a:p>
            <a:pPr>
              <a:buFont typeface="Arial" charset="0"/>
              <a:buNone/>
            </a:pPr>
            <a:endParaRPr lang="en-GB" sz="1600">
              <a:latin typeface="AFBattersea-Bold"/>
            </a:endParaRPr>
          </a:p>
          <a:p>
            <a:pPr eaLnBrk="1" hangingPunct="1">
              <a:buFont typeface="Arial" charset="0"/>
              <a:buNone/>
            </a:pPr>
            <a:endParaRPr lang="en-GB" sz="1600">
              <a:latin typeface="AFBattersea-Bold"/>
            </a:endParaRPr>
          </a:p>
          <a:p>
            <a:pPr eaLnBrk="1" hangingPunct="1">
              <a:buFont typeface="Arial" charset="0"/>
              <a:buNone/>
            </a:pPr>
            <a:endParaRPr lang="en-GB" sz="1600">
              <a:latin typeface="AFBattersea-Bold"/>
            </a:endParaRPr>
          </a:p>
          <a:p>
            <a:pPr eaLnBrk="1" hangingPunct="1">
              <a:buFont typeface="Arial" charset="0"/>
              <a:buNone/>
            </a:pPr>
            <a:endParaRPr lang="en-GB" sz="1600">
              <a:latin typeface="AFBattersea-Bold"/>
            </a:endParaRPr>
          </a:p>
        </p:txBody>
      </p:sp>
      <p:pic>
        <p:nvPicPr>
          <p:cNvPr id="78850" name="Picture 2"/>
          <p:cNvPicPr>
            <a:picLocks noChangeAspect="1" noChangeArrowheads="1"/>
          </p:cNvPicPr>
          <p:nvPr/>
        </p:nvPicPr>
        <p:blipFill>
          <a:blip r:embed="rId3"/>
          <a:srcRect/>
          <a:stretch>
            <a:fillRect/>
          </a:stretch>
        </p:blipFill>
        <p:spPr bwMode="auto">
          <a:xfrm>
            <a:off x="468313" y="4797425"/>
            <a:ext cx="2089150" cy="1066800"/>
          </a:xfrm>
          <a:prstGeom prst="rect">
            <a:avLst/>
          </a:prstGeom>
          <a:noFill/>
          <a:ln w="9525">
            <a:noFill/>
            <a:miter lim="800000"/>
            <a:headEnd/>
            <a:tailEnd/>
          </a:ln>
        </p:spPr>
      </p:pic>
      <p:pic>
        <p:nvPicPr>
          <p:cNvPr id="78851" name="Picture 3"/>
          <p:cNvPicPr>
            <a:picLocks noChangeAspect="1" noChangeArrowheads="1"/>
          </p:cNvPicPr>
          <p:nvPr/>
        </p:nvPicPr>
        <p:blipFill>
          <a:blip r:embed="rId4"/>
          <a:srcRect/>
          <a:stretch>
            <a:fillRect/>
          </a:stretch>
        </p:blipFill>
        <p:spPr bwMode="auto">
          <a:xfrm>
            <a:off x="611188" y="2060575"/>
            <a:ext cx="1944687" cy="847725"/>
          </a:xfrm>
          <a:prstGeom prst="rect">
            <a:avLst/>
          </a:prstGeom>
          <a:noFill/>
          <a:ln w="9525">
            <a:noFill/>
            <a:miter lim="800000"/>
            <a:headEnd/>
            <a:tailEnd/>
          </a:ln>
        </p:spPr>
      </p:pic>
      <p:sp>
        <p:nvSpPr>
          <p:cNvPr id="78852" name="Rectangle 5"/>
          <p:cNvSpPr>
            <a:spLocks noChangeArrowheads="1"/>
          </p:cNvSpPr>
          <p:nvPr/>
        </p:nvSpPr>
        <p:spPr bwMode="auto">
          <a:xfrm>
            <a:off x="3276600" y="1844675"/>
            <a:ext cx="5183188" cy="2166938"/>
          </a:xfrm>
          <a:prstGeom prst="rect">
            <a:avLst/>
          </a:prstGeom>
          <a:noFill/>
          <a:ln w="9525">
            <a:noFill/>
            <a:miter lim="800000"/>
            <a:headEnd/>
            <a:tailEnd/>
          </a:ln>
        </p:spPr>
        <p:txBody>
          <a:bodyPr>
            <a:spAutoFit/>
          </a:bodyPr>
          <a:lstStyle/>
          <a:p>
            <a:r>
              <a:rPr lang="en-GB">
                <a:solidFill>
                  <a:srgbClr val="4B565E"/>
                </a:solidFill>
                <a:latin typeface="Tahoma" pitchFamily="34" charset="0"/>
              </a:rPr>
              <a:t>We’re Mind, the mental health charity.</a:t>
            </a:r>
          </a:p>
          <a:p>
            <a:r>
              <a:rPr lang="en-GB">
                <a:solidFill>
                  <a:srgbClr val="4B565E"/>
                </a:solidFill>
                <a:latin typeface="Tahoma" pitchFamily="34" charset="0"/>
              </a:rPr>
              <a:t>We believe no one should have to face a mental health problem alone. We’re here for you. Today. Now. Whether you’re stressed, depressed or in crisis. We’ll listen, give support and advice, and fight your corner.</a:t>
            </a:r>
          </a:p>
          <a:p>
            <a:endParaRPr lang="en-GB">
              <a:solidFill>
                <a:srgbClr val="4B565E"/>
              </a:solidFill>
              <a:latin typeface="Tahoma" pitchFamily="34" charset="0"/>
            </a:endParaRPr>
          </a:p>
          <a:p>
            <a:r>
              <a:rPr lang="en-GB" sz="1000">
                <a:solidFill>
                  <a:srgbClr val="4B565E"/>
                </a:solidFill>
                <a:latin typeface="Tahoma" pitchFamily="34" charset="0"/>
              </a:rPr>
              <a:t>Registered Charity No. 219830 Registered No. 424348 England</a:t>
            </a:r>
          </a:p>
        </p:txBody>
      </p:sp>
      <p:sp>
        <p:nvSpPr>
          <p:cNvPr id="78853" name="Rectangle 6"/>
          <p:cNvSpPr>
            <a:spLocks noChangeArrowheads="1"/>
          </p:cNvSpPr>
          <p:nvPr/>
        </p:nvSpPr>
        <p:spPr bwMode="auto">
          <a:xfrm>
            <a:off x="3203575" y="4508500"/>
            <a:ext cx="5256213" cy="1892300"/>
          </a:xfrm>
          <a:prstGeom prst="rect">
            <a:avLst/>
          </a:prstGeom>
          <a:noFill/>
          <a:ln w="9525">
            <a:noFill/>
            <a:miter lim="800000"/>
            <a:headEnd/>
            <a:tailEnd/>
          </a:ln>
        </p:spPr>
        <p:txBody>
          <a:bodyPr>
            <a:spAutoFit/>
          </a:bodyPr>
          <a:lstStyle/>
          <a:p>
            <a:r>
              <a:rPr lang="en-US">
                <a:solidFill>
                  <a:srgbClr val="4B565E"/>
                </a:solidFill>
                <a:latin typeface="Tahoma" pitchFamily="34" charset="0"/>
              </a:rPr>
              <a:t>The Mental Health Foundation is a UK-wide charity that carries out research, campaigns for better mental health services, and works to raise awareness of all mental health issues to help us all lead mentally healthier lives. </a:t>
            </a:r>
          </a:p>
          <a:p>
            <a:endParaRPr lang="en-US">
              <a:solidFill>
                <a:srgbClr val="4B565E"/>
              </a:solidFill>
              <a:latin typeface="Tahoma" pitchFamily="34" charset="0"/>
            </a:endParaRPr>
          </a:p>
          <a:p>
            <a:r>
              <a:rPr lang="en-US" sz="1000">
                <a:solidFill>
                  <a:srgbClr val="4B565E"/>
                </a:solidFill>
                <a:latin typeface="Tahoma" pitchFamily="34" charset="0"/>
              </a:rPr>
              <a:t>Registered Charity Nos: (England &amp; Wales) 801130: (Scotland) SC 039714.</a:t>
            </a:r>
            <a:endParaRPr lang="en-GB" sz="1000">
              <a:solidFill>
                <a:srgbClr val="4B565E"/>
              </a:solidFill>
              <a:latin typeface="Tahoma" pitchFamily="34" charset="0"/>
            </a:endParaRPr>
          </a:p>
        </p:txBody>
      </p:sp>
      <p:sp>
        <p:nvSpPr>
          <p:cNvPr id="78854" name="Text Box 7"/>
          <p:cNvSpPr txBox="1">
            <a:spLocks noChangeArrowheads="1"/>
          </p:cNvSpPr>
          <p:nvPr/>
        </p:nvSpPr>
        <p:spPr bwMode="auto">
          <a:xfrm>
            <a:off x="539750" y="549275"/>
            <a:ext cx="7993063" cy="641350"/>
          </a:xfrm>
          <a:prstGeom prst="rect">
            <a:avLst/>
          </a:prstGeom>
          <a:noFill/>
          <a:ln w="9525">
            <a:noFill/>
            <a:miter lim="800000"/>
            <a:headEnd/>
            <a:tailEnd/>
          </a:ln>
        </p:spPr>
        <p:txBody>
          <a:bodyPr>
            <a:spAutoFit/>
          </a:bodyPr>
          <a:lstStyle/>
          <a:p>
            <a:pPr>
              <a:spcBef>
                <a:spcPct val="50000"/>
              </a:spcBef>
            </a:pPr>
            <a:r>
              <a:rPr lang="en-GB" b="1">
                <a:solidFill>
                  <a:srgbClr val="4B565E"/>
                </a:solidFill>
                <a:latin typeface="Tahoma" pitchFamily="34" charset="0"/>
              </a:rPr>
              <a:t>For more information, the accompanying booklet and full report</a:t>
            </a:r>
            <a:r>
              <a:rPr lang="en-GB" b="1" i="1">
                <a:solidFill>
                  <a:srgbClr val="4B565E"/>
                </a:solidFill>
                <a:latin typeface="Tahoma" pitchFamily="34" charset="0"/>
              </a:rPr>
              <a:t> </a:t>
            </a:r>
            <a:r>
              <a:rPr lang="en-GB" b="1">
                <a:solidFill>
                  <a:srgbClr val="4B565E"/>
                </a:solidFill>
                <a:latin typeface="Tahoma" pitchFamily="34" charset="0"/>
              </a:rPr>
              <a:t>please see</a:t>
            </a:r>
            <a:r>
              <a:rPr lang="en-GB" b="1" i="1">
                <a:latin typeface="Tahoma" pitchFamily="34" charset="0"/>
              </a:rPr>
              <a:t> </a:t>
            </a:r>
            <a:r>
              <a:rPr lang="en-GB">
                <a:solidFill>
                  <a:srgbClr val="003377"/>
                </a:solidFill>
                <a:latin typeface="Tahoma" pitchFamily="34" charset="0"/>
                <a:hlinkClick r:id="rId5"/>
              </a:rPr>
              <a:t>www.mind.org.uk/publicmentalhealth</a:t>
            </a:r>
            <a:endParaRPr lang="en-GB">
              <a:solidFill>
                <a:srgbClr val="003377"/>
              </a:solidFill>
              <a:latin typeface="Tahoma"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p:cNvSpPr>
            <a:spLocks noGrp="1"/>
          </p:cNvSpPr>
          <p:nvPr>
            <p:ph type="title"/>
          </p:nvPr>
        </p:nvSpPr>
        <p:spPr>
          <a:xfrm>
            <a:off x="473075" y="722313"/>
            <a:ext cx="8229600" cy="1143000"/>
          </a:xfrm>
        </p:spPr>
        <p:txBody>
          <a:bodyPr/>
          <a:lstStyle/>
          <a:p>
            <a:pPr algn="l" eaLnBrk="1" hangingPunct="1"/>
            <a:r>
              <a:rPr lang="en-US" sz="1800">
                <a:solidFill>
                  <a:srgbClr val="4B565E"/>
                </a:solidFill>
                <a:latin typeface="Tahoma" pitchFamily="34" charset="0"/>
              </a:rPr>
              <a:t>This presentation is one of a series of resources produced on behalf of the Mental Health Strategic Partnership with funding from the Department of Health. The Mental Health Strategic Partnership comprises:</a:t>
            </a:r>
            <a:endParaRPr lang="en-GB" sz="1800">
              <a:solidFill>
                <a:srgbClr val="4B565E"/>
              </a:solidFill>
              <a:latin typeface="Tahoma" pitchFamily="34" charset="0"/>
            </a:endParaRPr>
          </a:p>
        </p:txBody>
      </p:sp>
      <p:pic>
        <p:nvPicPr>
          <p:cNvPr id="80898" name="Picture 2"/>
          <p:cNvPicPr>
            <a:picLocks noGrp="1" noChangeAspect="1" noChangeArrowheads="1"/>
          </p:cNvPicPr>
          <p:nvPr>
            <p:ph idx="1"/>
          </p:nvPr>
        </p:nvPicPr>
        <p:blipFill>
          <a:blip r:embed="rId3"/>
          <a:srcRect/>
          <a:stretch>
            <a:fillRect/>
          </a:stretch>
        </p:blipFill>
        <p:spPr>
          <a:xfrm>
            <a:off x="1187450" y="2205038"/>
            <a:ext cx="1830388" cy="938212"/>
          </a:xfrm>
        </p:spPr>
      </p:pic>
      <p:pic>
        <p:nvPicPr>
          <p:cNvPr id="80899" name="Picture 3"/>
          <p:cNvPicPr>
            <a:picLocks noChangeAspect="1" noChangeArrowheads="1"/>
          </p:cNvPicPr>
          <p:nvPr/>
        </p:nvPicPr>
        <p:blipFill>
          <a:blip r:embed="rId4"/>
          <a:srcRect/>
          <a:stretch>
            <a:fillRect/>
          </a:stretch>
        </p:blipFill>
        <p:spPr bwMode="auto">
          <a:xfrm>
            <a:off x="3348038" y="2205038"/>
            <a:ext cx="1800225" cy="787400"/>
          </a:xfrm>
          <a:prstGeom prst="rect">
            <a:avLst/>
          </a:prstGeom>
          <a:noFill/>
          <a:ln w="9525">
            <a:noFill/>
            <a:miter lim="800000"/>
            <a:headEnd/>
            <a:tailEnd/>
          </a:ln>
        </p:spPr>
      </p:pic>
      <p:pic>
        <p:nvPicPr>
          <p:cNvPr id="80900" name="Picture 5"/>
          <p:cNvPicPr>
            <a:picLocks noChangeAspect="1" noChangeArrowheads="1"/>
          </p:cNvPicPr>
          <p:nvPr/>
        </p:nvPicPr>
        <p:blipFill>
          <a:blip r:embed="rId5"/>
          <a:srcRect/>
          <a:stretch>
            <a:fillRect/>
          </a:stretch>
        </p:blipFill>
        <p:spPr bwMode="auto">
          <a:xfrm>
            <a:off x="900113" y="3716338"/>
            <a:ext cx="1155700" cy="1066800"/>
          </a:xfrm>
          <a:prstGeom prst="rect">
            <a:avLst/>
          </a:prstGeom>
          <a:noFill/>
          <a:ln w="9525">
            <a:noFill/>
            <a:miter lim="800000"/>
            <a:headEnd/>
            <a:tailEnd/>
          </a:ln>
        </p:spPr>
      </p:pic>
      <p:pic>
        <p:nvPicPr>
          <p:cNvPr id="80901" name="Picture 7"/>
          <p:cNvPicPr>
            <a:picLocks noChangeAspect="1" noChangeArrowheads="1"/>
          </p:cNvPicPr>
          <p:nvPr/>
        </p:nvPicPr>
        <p:blipFill>
          <a:blip r:embed="rId6"/>
          <a:srcRect/>
          <a:stretch>
            <a:fillRect/>
          </a:stretch>
        </p:blipFill>
        <p:spPr bwMode="auto">
          <a:xfrm>
            <a:off x="5580063" y="1965325"/>
            <a:ext cx="2376487" cy="1228725"/>
          </a:xfrm>
          <a:prstGeom prst="rect">
            <a:avLst/>
          </a:prstGeom>
          <a:noFill/>
          <a:ln w="9525">
            <a:noFill/>
            <a:miter lim="800000"/>
            <a:headEnd/>
            <a:tailEnd/>
          </a:ln>
        </p:spPr>
      </p:pic>
      <p:pic>
        <p:nvPicPr>
          <p:cNvPr id="80902" name="Picture 10" descr="http://www.rethink.org/images/logo.png">
            <a:hlinkClick r:id="rId7"/>
          </p:cNvPr>
          <p:cNvPicPr>
            <a:picLocks noChangeAspect="1" noChangeArrowheads="1"/>
          </p:cNvPicPr>
          <p:nvPr/>
        </p:nvPicPr>
        <p:blipFill>
          <a:blip r:embed="rId8"/>
          <a:srcRect/>
          <a:stretch>
            <a:fillRect/>
          </a:stretch>
        </p:blipFill>
        <p:spPr bwMode="auto">
          <a:xfrm>
            <a:off x="7092950" y="3716338"/>
            <a:ext cx="1065213" cy="1004887"/>
          </a:xfrm>
          <a:prstGeom prst="rect">
            <a:avLst/>
          </a:prstGeom>
          <a:noFill/>
          <a:ln w="9525">
            <a:noFill/>
            <a:miter lim="800000"/>
            <a:headEnd/>
            <a:tailEnd/>
          </a:ln>
        </p:spPr>
      </p:pic>
      <p:pic>
        <p:nvPicPr>
          <p:cNvPr id="80903" name="Picture 10"/>
          <p:cNvPicPr>
            <a:picLocks noChangeAspect="1" noChangeArrowheads="1"/>
          </p:cNvPicPr>
          <p:nvPr/>
        </p:nvPicPr>
        <p:blipFill>
          <a:blip r:embed="rId9"/>
          <a:srcRect/>
          <a:stretch>
            <a:fillRect/>
          </a:stretch>
        </p:blipFill>
        <p:spPr bwMode="auto">
          <a:xfrm>
            <a:off x="2700338" y="3716338"/>
            <a:ext cx="881062" cy="1038225"/>
          </a:xfrm>
          <a:prstGeom prst="rect">
            <a:avLst/>
          </a:prstGeom>
          <a:noFill/>
          <a:ln w="9525">
            <a:noFill/>
            <a:miter lim="800000"/>
            <a:headEnd/>
            <a:tailEnd/>
          </a:ln>
        </p:spPr>
      </p:pic>
      <p:pic>
        <p:nvPicPr>
          <p:cNvPr id="80904" name="Picture 11"/>
          <p:cNvPicPr>
            <a:picLocks noChangeAspect="1" noChangeArrowheads="1"/>
          </p:cNvPicPr>
          <p:nvPr/>
        </p:nvPicPr>
        <p:blipFill>
          <a:blip r:embed="rId10"/>
          <a:srcRect/>
          <a:stretch>
            <a:fillRect/>
          </a:stretch>
        </p:blipFill>
        <p:spPr bwMode="auto">
          <a:xfrm>
            <a:off x="4140200" y="3933825"/>
            <a:ext cx="2735263" cy="71755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Content Placeholder 2"/>
          <p:cNvSpPr>
            <a:spLocks noGrp="1"/>
          </p:cNvSpPr>
          <p:nvPr>
            <p:ph idx="1"/>
          </p:nvPr>
        </p:nvSpPr>
        <p:spPr>
          <a:xfrm>
            <a:off x="179388" y="404813"/>
            <a:ext cx="3816350" cy="6048375"/>
          </a:xfrm>
        </p:spPr>
        <p:txBody>
          <a:bodyPr/>
          <a:lstStyle/>
          <a:p>
            <a:pPr eaLnBrk="1" hangingPunct="1">
              <a:lnSpc>
                <a:spcPct val="80000"/>
              </a:lnSpc>
              <a:buFontTx/>
              <a:buChar char="-"/>
            </a:pPr>
            <a:r>
              <a:rPr lang="en-US" sz="3000">
                <a:solidFill>
                  <a:srgbClr val="006600"/>
                </a:solidFill>
                <a:latin typeface="Tahoma" pitchFamily="34" charset="0"/>
              </a:rPr>
              <a:t>Anxiety</a:t>
            </a:r>
            <a:r>
              <a:rPr lang="en-US" sz="3000">
                <a:solidFill>
                  <a:srgbClr val="003377"/>
                </a:solidFill>
                <a:latin typeface="Tahoma" pitchFamily="34" charset="0"/>
              </a:rPr>
              <a:t> </a:t>
            </a:r>
            <a:r>
              <a:rPr lang="en-US" sz="3000">
                <a:solidFill>
                  <a:srgbClr val="4B565E"/>
                </a:solidFill>
                <a:latin typeface="Tahoma" pitchFamily="34" charset="0"/>
              </a:rPr>
              <a:t>and </a:t>
            </a:r>
            <a:r>
              <a:rPr lang="en-US" sz="3000">
                <a:solidFill>
                  <a:srgbClr val="006600"/>
                </a:solidFill>
                <a:latin typeface="Tahoma" pitchFamily="34" charset="0"/>
              </a:rPr>
              <a:t>depression </a:t>
            </a:r>
            <a:r>
              <a:rPr lang="en-US" sz="3000">
                <a:solidFill>
                  <a:srgbClr val="4B565E"/>
                </a:solidFill>
                <a:latin typeface="Tahoma" pitchFamily="34" charset="0"/>
              </a:rPr>
              <a:t>are the most common problems, with about </a:t>
            </a:r>
            <a:r>
              <a:rPr lang="en-US" sz="3000">
                <a:solidFill>
                  <a:srgbClr val="006600"/>
                </a:solidFill>
                <a:latin typeface="Tahoma" pitchFamily="34" charset="0"/>
              </a:rPr>
              <a:t>1 in 10</a:t>
            </a:r>
            <a:r>
              <a:rPr lang="en-US" sz="3000">
                <a:solidFill>
                  <a:srgbClr val="ED008C"/>
                </a:solidFill>
                <a:latin typeface="Tahoma" pitchFamily="34" charset="0"/>
              </a:rPr>
              <a:t> </a:t>
            </a:r>
            <a:r>
              <a:rPr lang="en-US" sz="3000">
                <a:solidFill>
                  <a:srgbClr val="4B565E"/>
                </a:solidFill>
                <a:latin typeface="Tahoma" pitchFamily="34" charset="0"/>
              </a:rPr>
              <a:t>people affected at any given time.</a:t>
            </a:r>
          </a:p>
          <a:p>
            <a:pPr eaLnBrk="1" hangingPunct="1">
              <a:lnSpc>
                <a:spcPct val="80000"/>
              </a:lnSpc>
              <a:buFontTx/>
              <a:buChar char="-"/>
            </a:pPr>
            <a:endParaRPr lang="en-US" sz="1900">
              <a:solidFill>
                <a:srgbClr val="4B565E"/>
              </a:solidFill>
              <a:latin typeface="Tahoma" pitchFamily="34" charset="0"/>
            </a:endParaRPr>
          </a:p>
          <a:p>
            <a:pPr eaLnBrk="1" hangingPunct="1">
              <a:lnSpc>
                <a:spcPct val="80000"/>
              </a:lnSpc>
              <a:buFontTx/>
              <a:buChar char="-"/>
            </a:pPr>
            <a:r>
              <a:rPr lang="en-US" sz="3000">
                <a:solidFill>
                  <a:srgbClr val="006600"/>
                </a:solidFill>
                <a:latin typeface="Tahoma" pitchFamily="34" charset="0"/>
              </a:rPr>
              <a:t>1-2 people in every 100</a:t>
            </a:r>
            <a:r>
              <a:rPr lang="en-US" sz="3000">
                <a:solidFill>
                  <a:srgbClr val="4B565E"/>
                </a:solidFill>
                <a:latin typeface="Tahoma" pitchFamily="34" charset="0"/>
              </a:rPr>
              <a:t> will experience a </a:t>
            </a:r>
            <a:r>
              <a:rPr lang="en-US" sz="3000">
                <a:solidFill>
                  <a:srgbClr val="006600"/>
                </a:solidFill>
                <a:latin typeface="Tahoma" pitchFamily="34" charset="0"/>
              </a:rPr>
              <a:t>serious</a:t>
            </a:r>
            <a:r>
              <a:rPr lang="en-US" sz="3000">
                <a:solidFill>
                  <a:srgbClr val="4B565E"/>
                </a:solidFill>
                <a:latin typeface="Tahoma" pitchFamily="34" charset="0"/>
              </a:rPr>
              <a:t> mental health problem such as bipolar disorder, psychosis or schizophrenia in their life. </a:t>
            </a:r>
          </a:p>
        </p:txBody>
      </p:sp>
      <p:pic>
        <p:nvPicPr>
          <p:cNvPr id="21506" name="Picture 6"/>
          <p:cNvPicPr>
            <a:picLocks noChangeAspect="1" noChangeArrowheads="1"/>
          </p:cNvPicPr>
          <p:nvPr/>
        </p:nvPicPr>
        <p:blipFill>
          <a:blip r:embed="rId3"/>
          <a:srcRect/>
          <a:stretch>
            <a:fillRect/>
          </a:stretch>
        </p:blipFill>
        <p:spPr bwMode="auto">
          <a:xfrm>
            <a:off x="4227513" y="0"/>
            <a:ext cx="4916487" cy="685800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68313" y="1916113"/>
            <a:ext cx="8229600" cy="2736850"/>
          </a:xfrm>
          <a:prstGeom prst="roundRect">
            <a:avLst/>
          </a:prstGeom>
          <a:solidFill>
            <a:schemeClr val="bg1">
              <a:lumMod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indent="0" algn="ctr" eaLnBrk="1" hangingPunct="1">
              <a:lnSpc>
                <a:spcPct val="90000"/>
              </a:lnSpc>
              <a:buFont typeface="Arial" charset="0"/>
              <a:buNone/>
              <a:defRPr/>
            </a:pPr>
            <a:r>
              <a:rPr lang="en-US" sz="3100">
                <a:solidFill>
                  <a:srgbClr val="4B565E"/>
                </a:solidFill>
                <a:latin typeface="Tahoma" pitchFamily="34" charset="0"/>
                <a:cs typeface="Arial" charset="0"/>
              </a:rPr>
              <a:t>Not all mental health problems are preventable. But there are some things we can do to look after our mental health, for example, promoting </a:t>
            </a:r>
            <a:r>
              <a:rPr lang="en-US" sz="3100">
                <a:solidFill>
                  <a:srgbClr val="006600"/>
                </a:solidFill>
                <a:latin typeface="Tahoma" pitchFamily="34" charset="0"/>
                <a:cs typeface="Arial" charset="0"/>
              </a:rPr>
              <a:t>mental wellbeing</a:t>
            </a:r>
            <a:r>
              <a:rPr lang="en-US" sz="3100">
                <a:solidFill>
                  <a:srgbClr val="ED008C"/>
                </a:solidFill>
                <a:latin typeface="Tahoma" pitchFamily="34" charset="0"/>
                <a:cs typeface="Arial" charset="0"/>
              </a:rPr>
              <a:t> </a:t>
            </a:r>
            <a:r>
              <a:rPr lang="en-US" sz="3100">
                <a:solidFill>
                  <a:srgbClr val="4B565E"/>
                </a:solidFill>
                <a:latin typeface="Tahoma" pitchFamily="34" charset="0"/>
                <a:cs typeface="Arial" charset="0"/>
              </a:rPr>
              <a:t>and building </a:t>
            </a:r>
            <a:r>
              <a:rPr lang="en-US" sz="3100">
                <a:solidFill>
                  <a:srgbClr val="006600"/>
                </a:solidFill>
                <a:latin typeface="Tahoma" pitchFamily="34" charset="0"/>
                <a:cs typeface="Arial" charset="0"/>
              </a:rPr>
              <a:t>resilience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2" descr="H:\Documents\Policy\WELLBEING - MIND\Resources\shutterstock_1099456.jpg"/>
          <p:cNvPicPr>
            <a:picLocks noChangeAspect="1" noChangeArrowheads="1"/>
          </p:cNvPicPr>
          <p:nvPr/>
        </p:nvPicPr>
        <p:blipFill>
          <a:blip r:embed="rId3"/>
          <a:srcRect/>
          <a:stretch>
            <a:fillRect/>
          </a:stretch>
        </p:blipFill>
        <p:spPr bwMode="auto">
          <a:xfrm>
            <a:off x="0" y="0"/>
            <a:ext cx="4595813" cy="6894513"/>
          </a:xfrm>
          <a:prstGeom prst="rect">
            <a:avLst/>
          </a:prstGeom>
          <a:noFill/>
          <a:ln w="9525">
            <a:noFill/>
            <a:miter lim="800000"/>
            <a:headEnd/>
            <a:tailEnd/>
          </a:ln>
        </p:spPr>
      </p:pic>
      <p:sp>
        <p:nvSpPr>
          <p:cNvPr id="25602" name="Title 1"/>
          <p:cNvSpPr>
            <a:spLocks noGrp="1"/>
          </p:cNvSpPr>
          <p:nvPr>
            <p:ph type="title"/>
          </p:nvPr>
        </p:nvSpPr>
        <p:spPr>
          <a:xfrm>
            <a:off x="5435600" y="274638"/>
            <a:ext cx="3251200" cy="1143000"/>
          </a:xfrm>
        </p:spPr>
        <p:txBody>
          <a:bodyPr/>
          <a:lstStyle/>
          <a:p>
            <a:pPr algn="l" eaLnBrk="1" hangingPunct="1"/>
            <a:r>
              <a:rPr lang="en-GB">
                <a:solidFill>
                  <a:srgbClr val="006600"/>
                </a:solidFill>
                <a:latin typeface="Tahoma" pitchFamily="34" charset="0"/>
                <a:cs typeface="Arial" charset="0"/>
              </a:rPr>
              <a:t>Wellbeing</a:t>
            </a:r>
          </a:p>
        </p:txBody>
      </p:sp>
      <p:sp>
        <p:nvSpPr>
          <p:cNvPr id="7" name="Rounded Rectangle 6"/>
          <p:cNvSpPr/>
          <p:nvPr/>
        </p:nvSpPr>
        <p:spPr>
          <a:xfrm>
            <a:off x="4859338" y="3644900"/>
            <a:ext cx="4033837" cy="2254250"/>
          </a:xfrm>
          <a:prstGeom prst="roundRect">
            <a:avLst/>
          </a:prstGeom>
          <a:solidFill>
            <a:schemeClr val="bg1">
              <a:lumMod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Bef>
                <a:spcPct val="20000"/>
              </a:spcBef>
              <a:defRPr/>
            </a:pPr>
            <a:r>
              <a:rPr lang="en-US" sz="3600">
                <a:solidFill>
                  <a:srgbClr val="006600"/>
                </a:solidFill>
                <a:latin typeface="Tahoma" pitchFamily="34" charset="0"/>
                <a:cs typeface="Arial" charset="0"/>
              </a:rPr>
              <a:t>How would you define wellbeing?</a:t>
            </a:r>
          </a:p>
        </p:txBody>
      </p:sp>
      <p:sp>
        <p:nvSpPr>
          <p:cNvPr id="25604" name="TextBox 2"/>
          <p:cNvSpPr txBox="1">
            <a:spLocks noChangeArrowheads="1"/>
          </p:cNvSpPr>
          <p:nvPr/>
        </p:nvSpPr>
        <p:spPr bwMode="auto">
          <a:xfrm>
            <a:off x="4859338" y="1389063"/>
            <a:ext cx="4033837" cy="2041525"/>
          </a:xfrm>
          <a:prstGeom prst="rect">
            <a:avLst/>
          </a:prstGeom>
          <a:noFill/>
          <a:ln w="9525">
            <a:noFill/>
            <a:miter lim="800000"/>
            <a:headEnd/>
            <a:tailEnd/>
          </a:ln>
        </p:spPr>
        <p:txBody>
          <a:bodyPr>
            <a:spAutoFit/>
          </a:bodyPr>
          <a:lstStyle/>
          <a:p>
            <a:pPr>
              <a:spcBef>
                <a:spcPct val="20000"/>
              </a:spcBef>
            </a:pPr>
            <a:r>
              <a:rPr lang="en-US" sz="3200">
                <a:solidFill>
                  <a:srgbClr val="4B565E"/>
                </a:solidFill>
                <a:latin typeface="Tahoma" pitchFamily="34" charset="0"/>
              </a:rPr>
              <a:t>This presentation focuses on mental rather than physical wellbeing</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Content Placeholder 2"/>
          <p:cNvSpPr>
            <a:spLocks noGrp="1"/>
          </p:cNvSpPr>
          <p:nvPr>
            <p:ph idx="1"/>
          </p:nvPr>
        </p:nvSpPr>
        <p:spPr>
          <a:xfrm>
            <a:off x="611188" y="692150"/>
            <a:ext cx="8075612" cy="5434013"/>
          </a:xfrm>
        </p:spPr>
        <p:txBody>
          <a:bodyPr/>
          <a:lstStyle/>
          <a:p>
            <a:pPr marL="0" indent="0" algn="ctr" eaLnBrk="1" hangingPunct="1">
              <a:buFont typeface="Arial" charset="0"/>
              <a:buNone/>
            </a:pPr>
            <a:endParaRPr lang="en-US" sz="2000">
              <a:solidFill>
                <a:srgbClr val="4B565E"/>
              </a:solidFill>
              <a:latin typeface="Tahoma" pitchFamily="34" charset="0"/>
              <a:cs typeface="Arial" charset="0"/>
            </a:endParaRPr>
          </a:p>
          <a:p>
            <a:pPr marL="0" indent="0" algn="ctr" eaLnBrk="1" hangingPunct="1">
              <a:buFont typeface="Arial" charset="0"/>
              <a:buNone/>
            </a:pPr>
            <a:r>
              <a:rPr lang="en-US">
                <a:solidFill>
                  <a:srgbClr val="4B565E"/>
                </a:solidFill>
                <a:latin typeface="Tahoma" pitchFamily="34" charset="0"/>
                <a:cs typeface="Arial" charset="0"/>
              </a:rPr>
              <a:t>The World Health Organisation defines wellbeing as:</a:t>
            </a:r>
          </a:p>
          <a:p>
            <a:pPr marL="0" indent="0" eaLnBrk="1" hangingPunct="1">
              <a:buFont typeface="Arial" charset="0"/>
              <a:buNone/>
            </a:pPr>
            <a:endParaRPr lang="en-US">
              <a:solidFill>
                <a:srgbClr val="4B565E"/>
              </a:solidFill>
              <a:latin typeface="Tahoma" pitchFamily="34" charset="0"/>
              <a:cs typeface="Arial" charset="0"/>
            </a:endParaRPr>
          </a:p>
          <a:p>
            <a:pPr marL="0" indent="0" eaLnBrk="1" hangingPunct="1"/>
            <a:endParaRPr lang="en-US">
              <a:solidFill>
                <a:srgbClr val="4B565E"/>
              </a:solidFill>
              <a:latin typeface="AFBattersea-Bold"/>
              <a:cs typeface="Arial" charset="0"/>
            </a:endParaRPr>
          </a:p>
        </p:txBody>
      </p:sp>
      <p:sp>
        <p:nvSpPr>
          <p:cNvPr id="2" name="Rounded Rectangle 1"/>
          <p:cNvSpPr/>
          <p:nvPr/>
        </p:nvSpPr>
        <p:spPr>
          <a:xfrm>
            <a:off x="684213" y="2565400"/>
            <a:ext cx="7488237" cy="2951163"/>
          </a:xfrm>
          <a:prstGeom prst="roundRect">
            <a:avLst/>
          </a:prstGeom>
          <a:solidFill>
            <a:schemeClr val="bg1">
              <a:lumMod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400050" lvl="1">
              <a:spcBef>
                <a:spcPct val="20000"/>
              </a:spcBef>
              <a:defRPr/>
            </a:pPr>
            <a:r>
              <a:rPr lang="en-US" sz="2800">
                <a:solidFill>
                  <a:srgbClr val="006600"/>
                </a:solidFill>
                <a:latin typeface="Tahoma" pitchFamily="34" charset="0"/>
                <a:cs typeface="Arial" charset="0"/>
              </a:rPr>
              <a:t>‘a state of mind in which an individual is able to realise his or her own abilities, cope with the normal stresses of life, can work productively and fruitfully, and is able to make a contribution to his or her community.’</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Content Placeholder 2"/>
          <p:cNvSpPr>
            <a:spLocks noGrp="1"/>
          </p:cNvSpPr>
          <p:nvPr>
            <p:ph idx="1"/>
          </p:nvPr>
        </p:nvSpPr>
        <p:spPr>
          <a:xfrm>
            <a:off x="512763" y="620713"/>
            <a:ext cx="8229600" cy="3744912"/>
          </a:xfrm>
        </p:spPr>
        <p:txBody>
          <a:bodyPr/>
          <a:lstStyle/>
          <a:p>
            <a:pPr marL="0" indent="0" eaLnBrk="1" hangingPunct="1">
              <a:buFont typeface="Arial" charset="0"/>
              <a:buNone/>
            </a:pPr>
            <a:r>
              <a:rPr lang="en-US" sz="3600">
                <a:solidFill>
                  <a:srgbClr val="4B565E"/>
                </a:solidFill>
                <a:latin typeface="Tahoma" pitchFamily="34" charset="0"/>
                <a:cs typeface="Arial" charset="0"/>
              </a:rPr>
              <a:t>Wellbeing is made up of two key elements:</a:t>
            </a:r>
            <a:endParaRPr lang="en-US" sz="2600">
              <a:solidFill>
                <a:srgbClr val="4B565E"/>
              </a:solidFill>
              <a:latin typeface="Tahoma" pitchFamily="34" charset="0"/>
              <a:cs typeface="Arial" charset="0"/>
            </a:endParaRPr>
          </a:p>
          <a:p>
            <a:pPr marL="0" indent="0" algn="ctr" eaLnBrk="1" hangingPunct="1">
              <a:buFont typeface="Calibri" pitchFamily="34" charset="0"/>
              <a:buAutoNum type="arabicPeriod"/>
            </a:pPr>
            <a:r>
              <a:rPr lang="en-US" sz="3600">
                <a:solidFill>
                  <a:srgbClr val="006600"/>
                </a:solidFill>
                <a:latin typeface="Tahoma" pitchFamily="34" charset="0"/>
                <a:cs typeface="Arial" charset="0"/>
              </a:rPr>
              <a:t>Feeling good </a:t>
            </a:r>
            <a:endParaRPr lang="en-US" sz="2100">
              <a:solidFill>
                <a:srgbClr val="006600"/>
              </a:solidFill>
              <a:latin typeface="Tahoma" pitchFamily="34" charset="0"/>
              <a:cs typeface="Arial" charset="0"/>
            </a:endParaRPr>
          </a:p>
          <a:p>
            <a:pPr marL="0" indent="0" algn="ctr" eaLnBrk="1" hangingPunct="1">
              <a:buFont typeface="Calibri" pitchFamily="34" charset="0"/>
              <a:buAutoNum type="arabicPeriod"/>
            </a:pPr>
            <a:r>
              <a:rPr lang="en-US" sz="3600">
                <a:solidFill>
                  <a:srgbClr val="006600"/>
                </a:solidFill>
                <a:latin typeface="Tahoma" pitchFamily="34" charset="0"/>
                <a:cs typeface="Arial" charset="0"/>
              </a:rPr>
              <a:t>Functioning well</a:t>
            </a:r>
            <a:r>
              <a:rPr lang="en-US" sz="3600">
                <a:solidFill>
                  <a:srgbClr val="ED008C"/>
                </a:solidFill>
                <a:latin typeface="Tahoma" pitchFamily="34" charset="0"/>
                <a:cs typeface="Arial" charset="0"/>
              </a:rPr>
              <a:t> </a:t>
            </a:r>
          </a:p>
        </p:txBody>
      </p:sp>
      <p:pic>
        <p:nvPicPr>
          <p:cNvPr id="29698" name="Picture 2" descr="L:\2_Departments\FundComms\Comms\Photography NEW\iStockphotos\iStock_000002656772Small.jpg"/>
          <p:cNvPicPr>
            <a:picLocks noChangeAspect="1" noChangeArrowheads="1"/>
          </p:cNvPicPr>
          <p:nvPr/>
        </p:nvPicPr>
        <p:blipFill>
          <a:blip r:embed="rId3"/>
          <a:srcRect/>
          <a:stretch>
            <a:fillRect/>
          </a:stretch>
        </p:blipFill>
        <p:spPr bwMode="auto">
          <a:xfrm>
            <a:off x="0" y="3648075"/>
            <a:ext cx="9144000" cy="3241675"/>
          </a:xfrm>
          <a:prstGeom prst="rect">
            <a:avLst/>
          </a:prstGeom>
          <a:noFill/>
          <a:ln w="9525">
            <a:noFill/>
            <a:miter lim="800000"/>
            <a:headEnd/>
            <a:tailEnd/>
          </a:ln>
        </p:spPr>
      </p:pic>
      <p:sp>
        <p:nvSpPr>
          <p:cNvPr id="4" name="Rounded Rectangle 3"/>
          <p:cNvSpPr/>
          <p:nvPr/>
        </p:nvSpPr>
        <p:spPr>
          <a:xfrm>
            <a:off x="873125" y="4581525"/>
            <a:ext cx="7659688" cy="1263650"/>
          </a:xfrm>
          <a:prstGeom prst="round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20000"/>
              </a:spcBef>
              <a:defRPr/>
            </a:pPr>
            <a:r>
              <a:rPr lang="en-US" sz="2800">
                <a:solidFill>
                  <a:srgbClr val="006600"/>
                </a:solidFill>
                <a:latin typeface="Tahoma" pitchFamily="34" charset="0"/>
                <a:cs typeface="Arial" charset="0"/>
              </a:rPr>
              <a:t>What kinds of things contribute to your own sense of mental wellbeing?</a:t>
            </a:r>
            <a:endParaRPr lang="en-GB" sz="2800">
              <a:solidFill>
                <a:srgbClr val="006600"/>
              </a:solidFill>
              <a:latin typeface="Tahoma" pitchFamily="34" charset="0"/>
              <a:cs typeface="Arial"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2" descr="L:\2_Departments\FundComms\Comms\Photography NEW\iStockphotos\iStock_000001393686Medium.jpg"/>
          <p:cNvPicPr>
            <a:picLocks noChangeAspect="1" noChangeArrowheads="1"/>
          </p:cNvPicPr>
          <p:nvPr/>
        </p:nvPicPr>
        <p:blipFill>
          <a:blip r:embed="rId3"/>
          <a:srcRect/>
          <a:stretch>
            <a:fillRect/>
          </a:stretch>
        </p:blipFill>
        <p:spPr bwMode="auto">
          <a:xfrm>
            <a:off x="0" y="0"/>
            <a:ext cx="9144000" cy="2835275"/>
          </a:xfrm>
          <a:prstGeom prst="rect">
            <a:avLst/>
          </a:prstGeom>
          <a:noFill/>
          <a:ln w="9525">
            <a:noFill/>
            <a:miter lim="800000"/>
            <a:headEnd/>
            <a:tailEnd/>
          </a:ln>
        </p:spPr>
      </p:pic>
      <p:sp>
        <p:nvSpPr>
          <p:cNvPr id="31746" name="Title 1"/>
          <p:cNvSpPr>
            <a:spLocks noGrp="1"/>
          </p:cNvSpPr>
          <p:nvPr>
            <p:ph type="title"/>
          </p:nvPr>
        </p:nvSpPr>
        <p:spPr>
          <a:xfrm>
            <a:off x="457200" y="2997200"/>
            <a:ext cx="8229600" cy="1143000"/>
          </a:xfrm>
        </p:spPr>
        <p:txBody>
          <a:bodyPr/>
          <a:lstStyle/>
          <a:p>
            <a:pPr algn="l" eaLnBrk="1" hangingPunct="1"/>
            <a:r>
              <a:rPr lang="en-GB">
                <a:solidFill>
                  <a:srgbClr val="006600"/>
                </a:solidFill>
                <a:latin typeface="Tahoma" pitchFamily="34" charset="0"/>
                <a:cs typeface="Arial" charset="0"/>
              </a:rPr>
              <a:t>Resilience</a:t>
            </a:r>
          </a:p>
        </p:txBody>
      </p:sp>
      <p:sp>
        <p:nvSpPr>
          <p:cNvPr id="31747" name="Content Placeholder 2"/>
          <p:cNvSpPr>
            <a:spLocks noGrp="1"/>
          </p:cNvSpPr>
          <p:nvPr>
            <p:ph idx="1"/>
          </p:nvPr>
        </p:nvSpPr>
        <p:spPr>
          <a:xfrm>
            <a:off x="468313" y="4149725"/>
            <a:ext cx="8362950" cy="2374900"/>
          </a:xfrm>
        </p:spPr>
        <p:txBody>
          <a:bodyPr/>
          <a:lstStyle/>
          <a:p>
            <a:pPr marL="0" indent="0" algn="ctr" eaLnBrk="1" hangingPunct="1">
              <a:lnSpc>
                <a:spcPct val="90000"/>
              </a:lnSpc>
              <a:buFont typeface="Arial" charset="0"/>
              <a:buNone/>
            </a:pPr>
            <a:r>
              <a:rPr lang="en-US" sz="3000">
                <a:solidFill>
                  <a:srgbClr val="4B565E"/>
                </a:solidFill>
                <a:latin typeface="Tahoma" pitchFamily="34" charset="0"/>
                <a:cs typeface="Arial" charset="0"/>
              </a:rPr>
              <a:t>Resilience is </a:t>
            </a:r>
            <a:r>
              <a:rPr lang="en-US" sz="3000">
                <a:solidFill>
                  <a:srgbClr val="006600"/>
                </a:solidFill>
                <a:latin typeface="Tahoma" pitchFamily="34" charset="0"/>
                <a:cs typeface="Arial" charset="0"/>
              </a:rPr>
              <a:t>the ability to cope with life’s challenges</a:t>
            </a:r>
            <a:r>
              <a:rPr lang="en-US" sz="3000">
                <a:solidFill>
                  <a:srgbClr val="ED008C"/>
                </a:solidFill>
                <a:latin typeface="Tahoma" pitchFamily="34" charset="0"/>
                <a:cs typeface="Arial" charset="0"/>
              </a:rPr>
              <a:t> </a:t>
            </a:r>
            <a:r>
              <a:rPr lang="en-US" sz="3000">
                <a:solidFill>
                  <a:srgbClr val="4B565E"/>
                </a:solidFill>
                <a:latin typeface="Tahoma" pitchFamily="34" charset="0"/>
                <a:cs typeface="Arial" charset="0"/>
              </a:rPr>
              <a:t>and to </a:t>
            </a:r>
            <a:r>
              <a:rPr lang="en-US" sz="3000">
                <a:solidFill>
                  <a:srgbClr val="006600"/>
                </a:solidFill>
                <a:latin typeface="Tahoma" pitchFamily="34" charset="0"/>
                <a:cs typeface="Arial" charset="0"/>
              </a:rPr>
              <a:t>adapt to adversity.</a:t>
            </a:r>
          </a:p>
          <a:p>
            <a:pPr marL="0" indent="0" eaLnBrk="1" hangingPunct="1">
              <a:lnSpc>
                <a:spcPct val="90000"/>
              </a:lnSpc>
              <a:buFont typeface="Arial" charset="0"/>
              <a:buNone/>
            </a:pPr>
            <a:endParaRPr lang="en-US" sz="2000">
              <a:solidFill>
                <a:srgbClr val="006600"/>
              </a:solidFill>
              <a:latin typeface="Tahoma" pitchFamily="34" charset="0"/>
              <a:cs typeface="Arial" charset="0"/>
            </a:endParaRPr>
          </a:p>
          <a:p>
            <a:pPr marL="0" indent="0" eaLnBrk="1" hangingPunct="1">
              <a:lnSpc>
                <a:spcPct val="90000"/>
              </a:lnSpc>
              <a:buFont typeface="Arial" charset="0"/>
              <a:buNone/>
            </a:pPr>
            <a:r>
              <a:rPr lang="en-US" sz="3000">
                <a:solidFill>
                  <a:srgbClr val="4B565E"/>
                </a:solidFill>
                <a:latin typeface="Tahoma" pitchFamily="34" charset="0"/>
                <a:cs typeface="Arial" charset="0"/>
              </a:rPr>
              <a:t>Your levels of resilience can change over the course of your life. </a:t>
            </a:r>
          </a:p>
          <a:p>
            <a:pPr marL="0" indent="0" eaLnBrk="1" hangingPunct="1">
              <a:lnSpc>
                <a:spcPct val="90000"/>
              </a:lnSpc>
              <a:buFont typeface="Arial" charset="0"/>
              <a:buNone/>
            </a:pPr>
            <a:endParaRPr lang="en-US" sz="3000">
              <a:latin typeface="Tahoma" pitchFamily="34" charset="0"/>
            </a:endParaRPr>
          </a:p>
          <a:p>
            <a:pPr marL="0" indent="0" eaLnBrk="1" hangingPunct="1">
              <a:lnSpc>
                <a:spcPct val="90000"/>
              </a:lnSpc>
              <a:buFont typeface="Arial" charset="0"/>
              <a:buNone/>
            </a:pPr>
            <a:endParaRPr lang="en-GB" sz="300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CD9587D5124AE4A8923840A1360559F" ma:contentTypeVersion="1595" ma:contentTypeDescription="Create a new document." ma:contentTypeScope="" ma:versionID="54747322ac7e81ed1b509429d41a31b9">
  <xsd:schema xmlns:xsd="http://www.w3.org/2001/XMLSchema" xmlns:xs="http://www.w3.org/2001/XMLSchema" xmlns:p="http://schemas.microsoft.com/office/2006/metadata/properties" xmlns:ns2="d06b9faf-e485-43ba-9767-f211651fe416" xmlns:ns3="33f243a6-a9ab-46b5-a218-b583843b2a81" targetNamespace="http://schemas.microsoft.com/office/2006/metadata/properties" ma:root="true" ma:fieldsID="688e29586cadd2f2352848016c9091dd" ns2:_="" ns3:_="">
    <xsd:import namespace="d06b9faf-e485-43ba-9767-f211651fe416"/>
    <xsd:import namespace="33f243a6-a9ab-46b5-a218-b583843b2a81"/>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AutoTags" minOccurs="0"/>
                <xsd:element ref="ns3:MediaServiceDateTaken" minOccurs="0"/>
                <xsd:element ref="ns3:MediaServiceLocation" minOccurs="0"/>
                <xsd:element ref="ns3:MediaServiceOCR" minOccurs="0"/>
                <xsd:element ref="ns2:SharedWithUsers" minOccurs="0"/>
                <xsd:element ref="ns2:SharedWithDetails"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06b9faf-e485-43ba-9767-f211651fe416"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3f243a6-a9ab-46b5-a218-b583843b2a81"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MediaServiceAutoTags" ma:internalName="MediaServiceAutoTags"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GenerationTime" ma:index="20"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DC63D2C-07BE-4245-9ABE-C4F8A93189C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06b9faf-e485-43ba-9767-f211651fe416"/>
    <ds:schemaRef ds:uri="33f243a6-a9ab-46b5-a218-b583843b2a8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911EB92-E5B8-4026-9942-69168A6E6B9D}">
  <ds:schemaRefs>
    <ds:schemaRef ds:uri="http://schemas.microsoft.com/sharepoint/events"/>
  </ds:schemaRefs>
</ds:datastoreItem>
</file>

<file path=customXml/itemProps3.xml><?xml version="1.0" encoding="utf-8"?>
<ds:datastoreItem xmlns:ds="http://schemas.openxmlformats.org/officeDocument/2006/customXml" ds:itemID="{3CB4082C-C1B0-48F4-927C-D5FF9F81E1C3}">
  <ds:schemaRefs>
    <ds:schemaRef ds:uri="http://schemas.microsoft.com/sharepoint/v3/contenttype/forms"/>
  </ds:schemaRefs>
</ds:datastoreItem>
</file>

<file path=customXml/itemProps4.xml><?xml version="1.0" encoding="utf-8"?>
<ds:datastoreItem xmlns:ds="http://schemas.openxmlformats.org/officeDocument/2006/customXml" ds:itemID="{88E781FE-A4BA-458D-8696-9DE60471A4B7}">
  <ds:schemaRefs>
    <ds:schemaRef ds:uri="http://purl.org/dc/dcmitype/"/>
    <ds:schemaRef ds:uri="http://purl.org/dc/elements/1.1/"/>
    <ds:schemaRef ds:uri="http://schemas.microsoft.com/office/infopath/2007/PartnerControls"/>
    <ds:schemaRef ds:uri="http://purl.org/dc/terms/"/>
    <ds:schemaRef ds:uri="http://schemas.microsoft.com/office/2006/documentManagement/types"/>
    <ds:schemaRef ds:uri="33f243a6-a9ab-46b5-a218-b583843b2a81"/>
    <ds:schemaRef ds:uri="http://schemas.openxmlformats.org/package/2006/metadata/core-properties"/>
    <ds:schemaRef ds:uri="d06b9faf-e485-43ba-9767-f211651fe416"/>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1678</TotalTime>
  <Words>2744</Words>
  <Application>Microsoft Office PowerPoint</Application>
  <PresentationFormat>On-screen Show (4:3)</PresentationFormat>
  <Paragraphs>245</Paragraphs>
  <Slides>31</Slides>
  <Notes>27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AFBattersea-Bold</vt:lpstr>
      <vt:lpstr>Arial</vt:lpstr>
      <vt:lpstr>Calibri</vt:lpstr>
      <vt:lpstr>MetaBookLF-Roman</vt:lpstr>
      <vt:lpstr>Symbol</vt:lpstr>
      <vt:lpstr>Tahoma</vt:lpstr>
      <vt:lpstr>Office Theme</vt:lpstr>
      <vt:lpstr>Building resilience,  promoting wellbeing</vt:lpstr>
      <vt:lpstr>Mental health</vt:lpstr>
      <vt:lpstr>PowerPoint Presentation</vt:lpstr>
      <vt:lpstr>PowerPoint Presentation</vt:lpstr>
      <vt:lpstr>PowerPoint Presentation</vt:lpstr>
      <vt:lpstr>Wellbeing</vt:lpstr>
      <vt:lpstr>PowerPoint Presentation</vt:lpstr>
      <vt:lpstr>PowerPoint Presentation</vt:lpstr>
      <vt:lpstr>Resilience</vt:lpstr>
      <vt:lpstr>Why are wellbeing and resilience important?</vt:lpstr>
      <vt:lpstr>PowerPoint Presentation</vt:lpstr>
      <vt:lpstr>People at higher risk of low wellbeing </vt:lpstr>
      <vt:lpstr>PowerPoint Presentation</vt:lpstr>
      <vt:lpstr>Improving wellbeing </vt:lpstr>
      <vt:lpstr>PowerPoint Presentation</vt:lpstr>
      <vt:lpstr>PowerPoint Presentation</vt:lpstr>
      <vt:lpstr>PowerPoint Presentation</vt:lpstr>
      <vt:lpstr>PowerPoint Presentation</vt:lpstr>
      <vt:lpstr>PowerPoint Presentation</vt:lpstr>
      <vt:lpstr>What can you do?</vt:lpstr>
      <vt:lpstr>Here are some ideas of the kind of things you could do to improve wellbeing:</vt:lpstr>
      <vt:lpstr>1. Promote the five ways to wellbeing </vt:lpstr>
      <vt:lpstr>2. Improve opportunities for social connection</vt:lpstr>
      <vt:lpstr>3. Raise awareness of mental health, wellbeing and resilience</vt:lpstr>
      <vt:lpstr>6. Connect with other schools/colleges</vt:lpstr>
      <vt:lpstr>Recognising mental health problems</vt:lpstr>
      <vt:lpstr>Some common early signs of a mental health problem that you may notice in someone include:</vt:lpstr>
      <vt:lpstr>Helplines and websites</vt:lpstr>
      <vt:lpstr>How to change things in your area</vt:lpstr>
      <vt:lpstr>PowerPoint Presentation</vt:lpstr>
      <vt:lpstr>This presentation is one of a series of resources produced on behalf of the Mental Health Strategic Partnership with funding from the Department of Health. The Mental Health Strategic Partnership comprises:</vt:lpstr>
    </vt:vector>
  </TitlesOfParts>
  <Company>Mental Health Foundation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Wellbeing and resilience</dc:title>
  <dc:creator>Hannah Bullmore</dc:creator>
  <cp:lastModifiedBy>Laura Harvie (MLCSU)</cp:lastModifiedBy>
  <cp:revision>218</cp:revision>
  <cp:lastPrinted>2013-06-17T13:55:32Z</cp:lastPrinted>
  <dcterms:created xsi:type="dcterms:W3CDTF">2013-06-11T09:34:38Z</dcterms:created>
  <dcterms:modified xsi:type="dcterms:W3CDTF">2019-10-09T11:36:58Z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0x010100BCD9587D5124AE4A8923840A1360559F</vt:lpwstr>
  </property>
</Properties>
</file>